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257" r:id="rId3"/>
    <p:sldId id="258" r:id="rId4"/>
    <p:sldId id="335" r:id="rId5"/>
    <p:sldId id="484" r:id="rId6"/>
    <p:sldId id="591" r:id="rId7"/>
    <p:sldId id="589" r:id="rId8"/>
    <p:sldId id="336" r:id="rId9"/>
    <p:sldId id="266" r:id="rId10"/>
    <p:sldId id="267" r:id="rId11"/>
    <p:sldId id="268" r:id="rId12"/>
    <p:sldId id="728" r:id="rId13"/>
    <p:sldId id="794" r:id="rId14"/>
    <p:sldId id="543" r:id="rId15"/>
    <p:sldId id="722" r:id="rId16"/>
    <p:sldId id="265" r:id="rId17"/>
    <p:sldId id="510" r:id="rId18"/>
    <p:sldId id="691" r:id="rId19"/>
    <p:sldId id="782" r:id="rId20"/>
    <p:sldId id="544" r:id="rId21"/>
    <p:sldId id="724" r:id="rId22"/>
    <p:sldId id="727" r:id="rId23"/>
    <p:sldId id="725" r:id="rId24"/>
    <p:sldId id="791" r:id="rId25"/>
    <p:sldId id="721" r:id="rId26"/>
    <p:sldId id="500" r:id="rId27"/>
    <p:sldId id="787" r:id="rId28"/>
    <p:sldId id="792" r:id="rId29"/>
    <p:sldId id="716" r:id="rId30"/>
    <p:sldId id="714" r:id="rId31"/>
    <p:sldId id="773" r:id="rId32"/>
    <p:sldId id="774" r:id="rId33"/>
    <p:sldId id="775" r:id="rId34"/>
    <p:sldId id="776" r:id="rId35"/>
    <p:sldId id="777" r:id="rId36"/>
    <p:sldId id="778" r:id="rId37"/>
    <p:sldId id="779" r:id="rId38"/>
    <p:sldId id="781" r:id="rId39"/>
    <p:sldId id="772" r:id="rId40"/>
    <p:sldId id="740" r:id="rId41"/>
    <p:sldId id="743" r:id="rId42"/>
    <p:sldId id="744" r:id="rId43"/>
    <p:sldId id="742" r:id="rId44"/>
    <p:sldId id="745" r:id="rId45"/>
    <p:sldId id="746" r:id="rId46"/>
    <p:sldId id="747" r:id="rId47"/>
    <p:sldId id="731" r:id="rId48"/>
    <p:sldId id="735" r:id="rId49"/>
    <p:sldId id="765" r:id="rId50"/>
    <p:sldId id="766" r:id="rId51"/>
    <p:sldId id="749" r:id="rId52"/>
    <p:sldId id="795" r:id="rId53"/>
    <p:sldId id="796" r:id="rId54"/>
    <p:sldId id="733" r:id="rId55"/>
    <p:sldId id="734" r:id="rId56"/>
    <p:sldId id="790" r:id="rId57"/>
    <p:sldId id="751" r:id="rId58"/>
    <p:sldId id="361" r:id="rId59"/>
    <p:sldId id="784" r:id="rId60"/>
    <p:sldId id="785" r:id="rId61"/>
    <p:sldId id="786" r:id="rId62"/>
    <p:sldId id="793" r:id="rId63"/>
    <p:sldId id="759" r:id="rId64"/>
    <p:sldId id="761" r:id="rId65"/>
    <p:sldId id="762" r:id="rId66"/>
    <p:sldId id="767" r:id="rId67"/>
    <p:sldId id="768" r:id="rId68"/>
    <p:sldId id="783" r:id="rId69"/>
    <p:sldId id="769" r:id="rId70"/>
    <p:sldId id="770" r:id="rId71"/>
    <p:sldId id="771" r:id="rId72"/>
    <p:sldId id="760" r:id="rId73"/>
    <p:sldId id="729" r:id="rId74"/>
    <p:sldId id="789" r:id="rId75"/>
    <p:sldId id="730" r:id="rId76"/>
    <p:sldId id="694" r:id="rId77"/>
    <p:sldId id="274" r:id="rId78"/>
    <p:sldId id="788" r:id="rId79"/>
    <p:sldId id="797" r:id="rId80"/>
    <p:sldId id="798" r:id="rId8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86679" autoAdjust="0"/>
  </p:normalViewPr>
  <p:slideViewPr>
    <p:cSldViewPr>
      <p:cViewPr varScale="1">
        <p:scale>
          <a:sx n="63" d="100"/>
          <a:sy n="63" d="100"/>
        </p:scale>
        <p:origin x="-16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BDF11-4D78-46F3-A1F0-A0FE39CAF5F7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E433F-28A6-4595-8897-2478FFEDBFC5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54803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06907-D435-408B-91EA-2C70E310A2FF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0683F-3B64-4B32-A9D6-726EBB63DFFC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2296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0683F-3B64-4B32-A9D6-726EBB63DFFC}" type="slidenum">
              <a:rPr lang="th-TH" smtClean="0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439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Abulia</a:t>
            </a:r>
            <a:r>
              <a:rPr lang="en-US" dirty="0" smtClean="0"/>
              <a:t> - Loss or impairment of the ability to make decisions or act independently</a:t>
            </a:r>
          </a:p>
          <a:p>
            <a:endParaRPr lang="en-US" dirty="0" smtClean="0"/>
          </a:p>
          <a:p>
            <a:r>
              <a:rPr lang="en-US" dirty="0" err="1" smtClean="0"/>
              <a:t>Anosonosia</a:t>
            </a:r>
            <a:r>
              <a:rPr lang="en-US" dirty="0" smtClean="0"/>
              <a:t> -  complete unawareness or denial of a neurologic deficit.</a:t>
            </a:r>
          </a:p>
          <a:p>
            <a:endParaRPr lang="en-US" dirty="0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F8A43B0-FCCA-41E2-B285-C374DEE30C40}" type="slidenum">
              <a:rPr lang="en-US" sz="1200" smtClean="0"/>
              <a:pPr eaLnBrk="1" hangingPunct="1"/>
              <a:t>36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baseline="0" dirty="0"/>
              <a:t> </a:t>
            </a:r>
            <a:r>
              <a:rPr lang="en-US" baseline="0" dirty="0" err="1"/>
              <a:t>Uncontroll</a:t>
            </a:r>
            <a:r>
              <a:rPr lang="en-US" baseline="0" dirty="0"/>
              <a:t> or </a:t>
            </a:r>
            <a:r>
              <a:rPr lang="en-US" baseline="0" dirty="0" err="1"/>
              <a:t>untrated</a:t>
            </a:r>
            <a:r>
              <a:rPr lang="en-US" baseline="0" dirty="0"/>
              <a:t> hypertension is C/I to controlled hypotension </a:t>
            </a:r>
            <a:r>
              <a:rPr lang="en-US" baseline="0" dirty="0" err="1"/>
              <a:t>tecnique</a:t>
            </a:r>
            <a:r>
              <a:rPr lang="en-US" baseline="0" dirty="0"/>
              <a:t>. Because </a:t>
            </a:r>
            <a:r>
              <a:rPr lang="en-US" b="1" baseline="0" dirty="0">
                <a:solidFill>
                  <a:srgbClr val="FF0000"/>
                </a:solidFill>
              </a:rPr>
              <a:t>cerebral </a:t>
            </a:r>
            <a:r>
              <a:rPr lang="en-US" b="1" baseline="0" dirty="0" err="1">
                <a:solidFill>
                  <a:srgbClr val="FF0000"/>
                </a:solidFill>
              </a:rPr>
              <a:t>autoregulation</a:t>
            </a:r>
            <a:r>
              <a:rPr lang="en-US" b="1" baseline="0" dirty="0">
                <a:solidFill>
                  <a:srgbClr val="FF0000"/>
                </a:solidFill>
              </a:rPr>
              <a:t> is shifted to right   </a:t>
            </a:r>
          </a:p>
          <a:p>
            <a:pPr marL="285750" indent="-285750">
              <a:buFontTx/>
              <a:buChar char="-"/>
            </a:pPr>
            <a:r>
              <a:rPr lang="en-US" b="1" baseline="0" dirty="0">
                <a:solidFill>
                  <a:srgbClr val="FF0000"/>
                </a:solidFill>
              </a:rPr>
              <a:t>Useful guideline is decrease 25% of MAP to lower limit of </a:t>
            </a:r>
            <a:r>
              <a:rPr lang="en-US" b="1" baseline="0" dirty="0" err="1">
                <a:solidFill>
                  <a:srgbClr val="FF0000"/>
                </a:solidFill>
              </a:rPr>
              <a:t>autoregulation</a:t>
            </a:r>
            <a:r>
              <a:rPr lang="en-US" b="1" baseline="0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b="0" baseline="0" dirty="0">
                <a:solidFill>
                  <a:srgbClr val="FF0000"/>
                </a:solidFill>
              </a:rPr>
              <a:t>Anti hypertensive drug : diuretic cause </a:t>
            </a:r>
            <a:r>
              <a:rPr lang="en-US" b="0" baseline="0" dirty="0" err="1">
                <a:solidFill>
                  <a:srgbClr val="FF0000"/>
                </a:solidFill>
              </a:rPr>
              <a:t>hypoK</a:t>
            </a:r>
            <a:r>
              <a:rPr lang="en-US" b="0" baseline="0" dirty="0">
                <a:solidFill>
                  <a:srgbClr val="FF0000"/>
                </a:solidFill>
              </a:rPr>
              <a:t> </a:t>
            </a:r>
            <a:r>
              <a:rPr lang="en-US" b="0" baseline="0" dirty="0" err="1">
                <a:solidFill>
                  <a:srgbClr val="FF0000"/>
                </a:solidFill>
              </a:rPr>
              <a:t>hypomg</a:t>
            </a:r>
            <a:r>
              <a:rPr lang="en-US" b="0" baseline="0" dirty="0">
                <a:solidFill>
                  <a:srgbClr val="FF0000"/>
                </a:solidFill>
              </a:rPr>
              <a:t> , </a:t>
            </a:r>
          </a:p>
          <a:p>
            <a:pPr marL="285750" indent="-285750">
              <a:buFontTx/>
              <a:buChar char="-"/>
            </a:pPr>
            <a:r>
              <a:rPr lang="en-US" b="0" baseline="0" dirty="0">
                <a:solidFill>
                  <a:srgbClr val="FF0000"/>
                </a:solidFill>
              </a:rPr>
              <a:t>LVH increase risk of MI</a:t>
            </a:r>
          </a:p>
          <a:p>
            <a:pPr marL="0" indent="0">
              <a:buFontTx/>
              <a:buNone/>
            </a:pPr>
            <a:r>
              <a:rPr lang="en-US" b="0" baseline="0" dirty="0">
                <a:solidFill>
                  <a:srgbClr val="FF0000"/>
                </a:solidFill>
              </a:rPr>
              <a:t>Elective surgery : BP &gt; 230/130  (180/110)should be postpone , HT emergency </a:t>
            </a:r>
            <a:r>
              <a:rPr lang="en-US" b="0" baseline="0" dirty="0">
                <a:solidFill>
                  <a:srgbClr val="FF0000"/>
                </a:solidFill>
                <a:sym typeface="Wingdings" pitchFamily="2" charset="2"/>
              </a:rPr>
              <a:t> should be admit for iv control</a:t>
            </a:r>
          </a:p>
          <a:p>
            <a:pPr marL="0" indent="0">
              <a:buFontTx/>
              <a:buNone/>
            </a:pPr>
            <a:r>
              <a:rPr lang="en-US" b="0" baseline="0" dirty="0">
                <a:solidFill>
                  <a:srgbClr val="FF0000"/>
                </a:solidFill>
                <a:sym typeface="Wingdings" pitchFamily="2" charset="2"/>
              </a:rPr>
              <a:t>Hypertensive urgency : rest and control BP</a:t>
            </a:r>
          </a:p>
          <a:p>
            <a:pPr marL="0" indent="0">
              <a:buFontTx/>
              <a:buNone/>
            </a:pPr>
            <a:r>
              <a:rPr lang="en-US" b="0" baseline="0" dirty="0">
                <a:solidFill>
                  <a:srgbClr val="FF0000"/>
                </a:solidFill>
                <a:sym typeface="Wingdings" pitchFamily="2" charset="2"/>
              </a:rPr>
              <a:t>Control diastolic BP &lt;110</a:t>
            </a:r>
            <a:endParaRPr lang="th-TH" b="0" dirty="0">
              <a:solidFill>
                <a:srgbClr val="FF0000"/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B2F1EE-F973-4E59-AE7F-8AF786F25CED}" type="slidenum">
              <a:rPr lang="th-TH" smtClean="0"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27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EEG -&gt; guide flow interruption / CMR reducing anesthetic agent</a:t>
            </a:r>
          </a:p>
          <a:p>
            <a:r>
              <a:rPr lang="en-US" dirty="0" smtClean="0"/>
              <a:t>Reveal</a:t>
            </a:r>
            <a:r>
              <a:rPr lang="en-US" baseline="0" dirty="0" smtClean="0"/>
              <a:t> major ischemic event </a:t>
            </a:r>
          </a:p>
          <a:p>
            <a:r>
              <a:rPr lang="en-US" baseline="0" dirty="0" smtClean="0"/>
              <a:t>SSEP </a:t>
            </a:r>
            <a:r>
              <a:rPr lang="th-TH" baseline="0" dirty="0" smtClean="0"/>
              <a:t>ใช้ได้ทั้ง </a:t>
            </a:r>
            <a:r>
              <a:rPr lang="en-US" baseline="0" dirty="0" smtClean="0"/>
              <a:t>anterior posterior circulation</a:t>
            </a:r>
          </a:p>
          <a:p>
            <a:r>
              <a:rPr lang="en-US" baseline="0" dirty="0" err="1" smtClean="0"/>
              <a:t>Vertebro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basillar</a:t>
            </a:r>
            <a:r>
              <a:rPr lang="en-US" baseline="0" dirty="0" smtClean="0"/>
              <a:t> aneurysm -&gt; EEG </a:t>
            </a:r>
            <a:r>
              <a:rPr lang="th-TH" baseline="0" dirty="0" smtClean="0"/>
              <a:t>ใช้น้อย</a:t>
            </a:r>
            <a:r>
              <a:rPr lang="en-US" baseline="0" dirty="0" smtClean="0"/>
              <a:t>, </a:t>
            </a:r>
            <a:r>
              <a:rPr lang="th-TH" baseline="0" dirty="0" smtClean="0"/>
              <a:t>ใช้ </a:t>
            </a:r>
            <a:r>
              <a:rPr lang="en-US" baseline="0" dirty="0" smtClean="0"/>
              <a:t>BAEP,SSEP </a:t>
            </a:r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BDFCE-9B7C-4668-AE6E-72AD5D81E1FD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5529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0683F-3B64-4B32-A9D6-726EBB63DFFC}" type="slidenum">
              <a:rPr lang="th-TH" smtClean="0"/>
              <a:t>59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3412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For the most part, ICH stroke guidelines recommend using IV medications to lower SBP &lt; 160 while still maintaining adequate MAP and CPP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Ischemic strokes are a bit trickier to manage. One must keep in mind that the patient</a:t>
            </a:r>
            <a:r>
              <a:rPr lang="ja-JP" altLang="en-US" smtClean="0"/>
              <a:t>’</a:t>
            </a:r>
            <a:r>
              <a:rPr lang="en-US" altLang="ja-JP" smtClean="0"/>
              <a:t>s blood pressure will lower on its own by approximately 25 – 30 % within the first 24 hours.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Furthermore aggressive treatment of hypertension in ischemic strokes has been shown to worsen neurological function by reducing perfusion pressure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Castillo and collegues performed a study in 2004  that showed that a drop in either SBP or DBP &gt; 20 points were associated with higher rates of mortality and larger volumes of infarctions. They also noted that early administration of antihypertensinve medications to patients with SBP &gt; 180 was associated with an increased risk of death.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**** CHHIPS trial ***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r>
              <a:rPr lang="en-US" smtClean="0"/>
              <a:t>According to the guidelines, sbp should be reduced by 15 – 25% within the first day as excessively high blood pressures are associated with an increased risk of hemorrhagic conversion. </a:t>
            </a: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06285CB9-09D8-4ACF-B1FC-3DD713918DA8}" type="slidenum">
              <a:rPr lang="en-US" sz="1200" smtClean="0">
                <a:cs typeface="Arial" pitchFamily="34" charset="0"/>
              </a:rPr>
              <a:pPr eaLnBrk="1" hangingPunct="1"/>
              <a:t>66</a:t>
            </a:fld>
            <a:endParaRPr lang="en-US" sz="12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b="1" i="1" smtClean="0"/>
              <a:t>In AIS, high BP is a response,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en-US" b="1" i="1" smtClean="0"/>
              <a:t>not a cause—don</a:t>
            </a:r>
            <a:r>
              <a:rPr lang="ja-JP" altLang="en-US" b="1" i="1" smtClean="0"/>
              <a:t>’</a:t>
            </a:r>
            <a:r>
              <a:rPr lang="en-US" altLang="ja-JP" b="1" i="1" smtClean="0"/>
              <a:t>t lower it!</a:t>
            </a:r>
            <a:endParaRPr lang="en-US" altLang="ja-JP" smtClean="0"/>
          </a:p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85F0FA99-1D3E-4F10-AEC7-D9DBEA453DD5}" type="slidenum">
              <a:rPr lang="en-US" sz="1200" smtClean="0"/>
              <a:pPr eaLnBrk="1" hangingPunct="1"/>
              <a:t>67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0683F-3B64-4B32-A9D6-726EBB63DFFC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74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0683F-3B64-4B32-A9D6-726EBB63DFFC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8179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0683F-3B64-4B32-A9D6-726EBB63DFFC}" type="slidenum">
              <a:rPr lang="th-TH" smtClean="0"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57188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0683F-3B64-4B32-A9D6-726EBB63DFFC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90164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National Institute of Health Stroke Scale  is the industry standard</a:t>
            </a:r>
          </a:p>
          <a:p>
            <a:r>
              <a:rPr lang="en-US" smtClean="0"/>
              <a:t>It is also a research tool that allows us to quantify our clinical exam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09F9EEA-9F6B-4821-999C-B817CF9F6CFA}" type="slidenum">
              <a:rPr lang="en-US" sz="1200" smtClean="0">
                <a:cs typeface="Arial" pitchFamily="34" charset="0"/>
              </a:rPr>
              <a:pPr eaLnBrk="1" hangingPunct="1"/>
              <a:t>31</a:t>
            </a:fld>
            <a:endParaRPr lang="en-US" sz="12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AEE05DC-3AC5-4A7C-8775-3D67B2C49DA7}" type="slidenum">
              <a:rPr lang="en-US" sz="1200" smtClean="0">
                <a:cs typeface="Arial" pitchFamily="34" charset="0"/>
              </a:rPr>
              <a:pPr eaLnBrk="1" hangingPunct="1"/>
              <a:t>32</a:t>
            </a:fld>
            <a:endParaRPr lang="en-US" sz="12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Study done by Adams and his colleagues used the </a:t>
            </a:r>
            <a:r>
              <a:rPr lang="en-US" b="1" smtClean="0"/>
              <a:t>Barthel Index (BI) and the Glasgow Outcome Scale (GOS) to assess over 1200 patients</a:t>
            </a:r>
            <a:r>
              <a:rPr lang="ja-JP" altLang="en-US" b="1" smtClean="0"/>
              <a:t>’</a:t>
            </a:r>
            <a:r>
              <a:rPr lang="en-US" altLang="ja-JP" b="1" smtClean="0"/>
              <a:t> outcomes at 7 days and 3 months. </a:t>
            </a:r>
          </a:p>
          <a:p>
            <a:endParaRPr lang="en-US" b="1" smtClean="0"/>
          </a:p>
          <a:p>
            <a:endParaRPr lang="en-US" b="1" smtClean="0"/>
          </a:p>
          <a:p>
            <a:r>
              <a:rPr lang="en-US" smtClean="0"/>
              <a:t>Between 70% and 80% of patients who have suffered a lacunar stroke are functionally independent at 1 year, compared with fewer than 50% of patients who have had a nonlacunar stroke. 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1D547948-2B38-4524-81E4-0A22018C55C9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Cortical Signs </a:t>
            </a:r>
          </a:p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B948451D-9F89-4F47-A1BC-BB9108AEF059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3E6-01C0-45C4-981B-2AB48C4C336B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844-B992-40E0-9A54-A56AD322F88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3866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3E6-01C0-45C4-981B-2AB48C4C336B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844-B992-40E0-9A54-A56AD322F88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8863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3E6-01C0-45C4-981B-2AB48C4C336B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844-B992-40E0-9A54-A56AD322F88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449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15472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2DAB-D8A8-43CA-97B0-E87E5E894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2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3E6-01C0-45C4-981B-2AB48C4C336B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844-B992-40E0-9A54-A56AD322F88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485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3E6-01C0-45C4-981B-2AB48C4C336B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844-B992-40E0-9A54-A56AD322F88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3399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3E6-01C0-45C4-981B-2AB48C4C336B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844-B992-40E0-9A54-A56AD322F88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6322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3E6-01C0-45C4-981B-2AB48C4C336B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844-B992-40E0-9A54-A56AD322F88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784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3E6-01C0-45C4-981B-2AB48C4C336B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844-B992-40E0-9A54-A56AD322F88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9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3E6-01C0-45C4-981B-2AB48C4C336B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844-B992-40E0-9A54-A56AD322F88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35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3E6-01C0-45C4-981B-2AB48C4C336B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844-B992-40E0-9A54-A56AD322F88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2031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053E6-01C0-45C4-981B-2AB48C4C336B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844-B992-40E0-9A54-A56AD322F88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981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53E6-01C0-45C4-981B-2AB48C4C336B}" type="datetimeFigureOut">
              <a:rPr lang="th-TH" smtClean="0"/>
              <a:t>05/12/60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C844-B992-40E0-9A54-A56AD322F884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59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th/url?url=https://prezi.com/n0aeqtvnjom_/hemophilia-by-elise-miles/&amp;rct=j&amp;frm=1&amp;q=&amp;esrc=s&amp;sa=U&amp;ved=0ahUKEwivucyuoJjPAhVKP48KHV7gDAMQwW4ILzAN&amp;usg=AFQjCNFReZ_wPf9_RT8aLZSIt9mprC0tg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9816" y="116632"/>
            <a:ext cx="7772400" cy="1470025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Interesting case </a:t>
            </a:r>
            <a:endParaRPr lang="th-TH" b="1" dirty="0"/>
          </a:p>
        </p:txBody>
      </p:sp>
      <p:sp>
        <p:nvSpPr>
          <p:cNvPr id="4" name="AutoShape 2" descr="ผลการค้นหารูปภาพสำหรับ hemophili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90500" y="-479425"/>
            <a:ext cx="11906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ชื่อเรื่องรอง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74" y="1719803"/>
            <a:ext cx="58293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3491880" y="5105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b="1" dirty="0" smtClean="0"/>
              <a:t>R3 </a:t>
            </a:r>
            <a:r>
              <a:rPr lang="th-TH" b="1" dirty="0" err="1" smtClean="0"/>
              <a:t>ธีรวัฒน์</a:t>
            </a:r>
            <a:r>
              <a:rPr lang="th-TH" b="1" dirty="0" smtClean="0"/>
              <a:t> </a:t>
            </a:r>
            <a:r>
              <a:rPr lang="th-TH" b="1" dirty="0" err="1" smtClean="0"/>
              <a:t>คุณาธินันท์</a:t>
            </a:r>
            <a:endParaRPr lang="th-TH" b="1" dirty="0" smtClean="0"/>
          </a:p>
          <a:p>
            <a:r>
              <a:rPr lang="th-TH" b="1" dirty="0" smtClean="0"/>
              <a:t>อาจารย์</a:t>
            </a:r>
            <a:r>
              <a:rPr lang="th-TH" b="1" dirty="0" err="1" smtClean="0"/>
              <a:t>ณัฐธพงษ์</a:t>
            </a:r>
            <a:r>
              <a:rPr lang="th-TH" b="1" dirty="0" smtClean="0"/>
              <a:t> ภูวโชติโรจนโภคิน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6744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th-TH" b="1" smtClean="0"/>
              <a:t>Physical examination</a:t>
            </a:r>
            <a:endParaRPr lang="th-TH" altLang="th-TH" b="1" smtClean="0"/>
          </a:p>
        </p:txBody>
      </p:sp>
      <p:sp>
        <p:nvSpPr>
          <p:cNvPr id="2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th-TH" b="1" dirty="0" smtClean="0">
                <a:cs typeface="Tahoma" panose="020B0604030504040204" pitchFamily="34" charset="0"/>
              </a:rPr>
              <a:t>HEENT : </a:t>
            </a:r>
            <a:r>
              <a:rPr lang="en-US" altLang="th-TH" dirty="0" smtClean="0">
                <a:cs typeface="Tahoma" panose="020B0604030504040204" pitchFamily="34" charset="0"/>
              </a:rPr>
              <a:t>not pale,</a:t>
            </a:r>
            <a:r>
              <a:rPr lang="en-US" altLang="th-TH" dirty="0">
                <a:cs typeface="Tahoma" panose="020B0604030504040204" pitchFamily="34" charset="0"/>
              </a:rPr>
              <a:t> </a:t>
            </a:r>
            <a:r>
              <a:rPr lang="en-US" altLang="th-TH" dirty="0" smtClean="0">
                <a:cs typeface="Tahoma" panose="020B0604030504040204" pitchFamily="34" charset="0"/>
              </a:rPr>
              <a:t>no jaundice</a:t>
            </a:r>
          </a:p>
          <a:p>
            <a:pPr lvl="0">
              <a:defRPr/>
            </a:pPr>
            <a:r>
              <a:rPr lang="en-US" b="1" dirty="0"/>
              <a:t>Airway : </a:t>
            </a:r>
            <a:r>
              <a:rPr lang="en-US" dirty="0" smtClean="0"/>
              <a:t>on ETT no 8 depth 23 cm</a:t>
            </a:r>
          </a:p>
          <a:p>
            <a:pPr marL="0" lvl="0" indent="0">
              <a:buNone/>
              <a:defRPr/>
            </a:pPr>
            <a:r>
              <a:rPr lang="en-US" dirty="0" smtClean="0"/>
              <a:t>ventilator setting Pi 10  RR 14  FiO2 0.3 PEEP 5</a:t>
            </a:r>
          </a:p>
          <a:p>
            <a:pPr lvl="0">
              <a:defRPr/>
            </a:pPr>
            <a:endParaRPr lang="en-US" altLang="th-TH" dirty="0" smtClean="0">
              <a:cs typeface="Tahoma" panose="020B0604030504040204" pitchFamily="34" charset="0"/>
            </a:endParaRPr>
          </a:p>
          <a:p>
            <a:pPr eaLnBrk="1" hangingPunct="1">
              <a:defRPr/>
            </a:pPr>
            <a:r>
              <a:rPr lang="en-US" altLang="th-TH" b="1" dirty="0" smtClean="0">
                <a:cs typeface="Tahoma" panose="020B0604030504040204" pitchFamily="34" charset="0"/>
              </a:rPr>
              <a:t>Pulmonary</a:t>
            </a:r>
            <a:r>
              <a:rPr lang="en-US" altLang="th-TH" dirty="0" smtClean="0">
                <a:cs typeface="Tahoma" panose="020B0604030504040204" pitchFamily="34" charset="0"/>
              </a:rPr>
              <a:t> equal breath sound both lung , no crepitation</a:t>
            </a:r>
          </a:p>
        </p:txBody>
      </p:sp>
    </p:spTree>
    <p:extLst>
      <p:ext uri="{BB962C8B-B14F-4D97-AF65-F5344CB8AC3E}">
        <p14:creationId xmlns:p14="http://schemas.microsoft.com/office/powerpoint/2010/main" val="1216832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th-TH" b="1" smtClean="0"/>
              <a:t>Physical examination</a:t>
            </a:r>
            <a:endParaRPr lang="th-TH" altLang="th-TH" b="1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th-TH" b="1" dirty="0">
                <a:cs typeface="Tahoma" panose="020B0604030504040204" pitchFamily="34" charset="0"/>
              </a:rPr>
              <a:t>CVS</a:t>
            </a:r>
            <a:r>
              <a:rPr lang="en-US" altLang="th-TH" dirty="0">
                <a:cs typeface="Tahoma" panose="020B0604030504040204" pitchFamily="34" charset="0"/>
              </a:rPr>
              <a:t> </a:t>
            </a:r>
            <a:r>
              <a:rPr lang="en-US" altLang="th-TH" dirty="0" smtClean="0">
                <a:cs typeface="Tahoma" panose="020B0604030504040204" pitchFamily="34" charset="0"/>
              </a:rPr>
              <a:t>:surgical scar at chest wall, pulse full and regular ,PMI at 5 </a:t>
            </a:r>
            <a:r>
              <a:rPr lang="en-US" altLang="th-TH" dirty="0" err="1" smtClean="0">
                <a:cs typeface="Tahoma" panose="020B0604030504040204" pitchFamily="34" charset="0"/>
              </a:rPr>
              <a:t>th</a:t>
            </a:r>
            <a:r>
              <a:rPr lang="en-US" altLang="th-TH" dirty="0" smtClean="0">
                <a:cs typeface="Tahoma" panose="020B0604030504040204" pitchFamily="34" charset="0"/>
              </a:rPr>
              <a:t> ICS MCL, </a:t>
            </a:r>
            <a:r>
              <a:rPr lang="en-US" altLang="th-TH" dirty="0" err="1" smtClean="0">
                <a:cs typeface="Tahoma" panose="020B0604030504040204" pitchFamily="34" charset="0"/>
              </a:rPr>
              <a:t>pansystolic</a:t>
            </a:r>
            <a:r>
              <a:rPr lang="en-US" altLang="th-TH" dirty="0" smtClean="0">
                <a:cs typeface="Tahoma" panose="020B0604030504040204" pitchFamily="34" charset="0"/>
              </a:rPr>
              <a:t> murmur gr III radiate to axillary  </a:t>
            </a:r>
          </a:p>
          <a:p>
            <a:pPr>
              <a:lnSpc>
                <a:spcPct val="80000"/>
              </a:lnSpc>
              <a:defRPr/>
            </a:pPr>
            <a:endParaRPr lang="en-US" altLang="th-TH" b="1" dirty="0" smtClean="0"/>
          </a:p>
          <a:p>
            <a:pPr>
              <a:lnSpc>
                <a:spcPct val="80000"/>
              </a:lnSpc>
              <a:defRPr/>
            </a:pPr>
            <a:r>
              <a:rPr lang="en-US" altLang="th-TH" b="1" dirty="0" smtClean="0"/>
              <a:t>Abdomen</a:t>
            </a:r>
            <a:r>
              <a:rPr lang="en-US" altLang="th-TH" b="1" dirty="0" smtClean="0">
                <a:solidFill>
                  <a:srgbClr val="FFFF00"/>
                </a:solidFill>
              </a:rPr>
              <a:t> </a:t>
            </a:r>
            <a:r>
              <a:rPr lang="en-US" altLang="th-TH" dirty="0"/>
              <a:t>: </a:t>
            </a:r>
            <a:r>
              <a:rPr lang="en-US" altLang="th-TH" dirty="0" smtClean="0"/>
              <a:t>soft </a:t>
            </a:r>
            <a:r>
              <a:rPr lang="en-US" altLang="th-TH" dirty="0"/>
              <a:t>, </a:t>
            </a:r>
            <a:r>
              <a:rPr lang="en-US" altLang="th-TH" dirty="0" err="1"/>
              <a:t>liver&amp;spleen</a:t>
            </a:r>
            <a:r>
              <a:rPr lang="en-US" altLang="th-TH" dirty="0"/>
              <a:t> not </a:t>
            </a:r>
            <a:r>
              <a:rPr lang="en-US" altLang="th-TH" dirty="0" smtClean="0"/>
              <a:t>palpable</a:t>
            </a:r>
          </a:p>
          <a:p>
            <a:pPr>
              <a:lnSpc>
                <a:spcPct val="80000"/>
              </a:lnSpc>
              <a:defRPr/>
            </a:pPr>
            <a:endParaRPr lang="en-US" altLang="th-TH" b="1" dirty="0"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th-TH" b="1" dirty="0" smtClean="0">
                <a:cs typeface="Tahoma" pitchFamily="34" charset="0"/>
              </a:rPr>
              <a:t>Ext</a:t>
            </a:r>
            <a:r>
              <a:rPr lang="en-US" altLang="th-TH" dirty="0" smtClean="0">
                <a:cs typeface="Tahoma" pitchFamily="34" charset="0"/>
              </a:rPr>
              <a:t> : no ecchymosis , no </a:t>
            </a:r>
            <a:r>
              <a:rPr lang="en-US" altLang="th-TH" dirty="0">
                <a:cs typeface="Tahoma" pitchFamily="34" charset="0"/>
              </a:rPr>
              <a:t>pitting edema </a:t>
            </a:r>
            <a:endParaRPr lang="en-US" altLang="th-TH" dirty="0" smtClean="0">
              <a:cs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altLang="th-TH" dirty="0" smtClean="0">
              <a:cs typeface="Tahoma" pitchFamily="34" charset="0"/>
            </a:endParaRPr>
          </a:p>
          <a:p>
            <a:pPr eaLnBrk="1" hangingPunct="1"/>
            <a:endParaRPr lang="en-US" altLang="th-TH" dirty="0" smtClean="0">
              <a:cs typeface="Tahoma" pitchFamily="34" charset="0"/>
            </a:endParaRPr>
          </a:p>
        </p:txBody>
      </p:sp>
      <p:sp>
        <p:nvSpPr>
          <p:cNvPr id="10244" name="TextBox 16"/>
          <p:cNvSpPr txBox="1">
            <a:spLocks noChangeArrowheads="1"/>
          </p:cNvSpPr>
          <p:nvPr/>
        </p:nvSpPr>
        <p:spPr bwMode="auto">
          <a:xfrm>
            <a:off x="6084888" y="4797425"/>
            <a:ext cx="719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th-TH" sz="3600" b="1">
                <a:solidFill>
                  <a:srgbClr val="FF0000"/>
                </a:solidFill>
                <a:latin typeface="Calibri" pitchFamily="34" charset="0"/>
                <a:cs typeface="Cordia New" pitchFamily="34" charset="-34"/>
              </a:rPr>
              <a:t> </a:t>
            </a:r>
            <a:endParaRPr lang="th-TH" altLang="th-TH" sz="3600" b="1">
              <a:solidFill>
                <a:srgbClr val="FF0000"/>
              </a:solidFill>
              <a:latin typeface="Calibri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30684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Physical Examination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Neurological examination :</a:t>
            </a:r>
          </a:p>
          <a:p>
            <a:pPr lvl="1"/>
            <a:r>
              <a:rPr lang="en-US" dirty="0" smtClean="0">
                <a:cs typeface="Tahoma" pitchFamily="34" charset="0"/>
              </a:rPr>
              <a:t>E</a:t>
            </a:r>
            <a:r>
              <a:rPr lang="en-US" baseline="-25000" dirty="0" smtClean="0">
                <a:cs typeface="Tahoma" pitchFamily="34" charset="0"/>
              </a:rPr>
              <a:t>2</a:t>
            </a:r>
            <a:r>
              <a:rPr lang="en-US" dirty="0" smtClean="0">
                <a:cs typeface="Tahoma" pitchFamily="34" charset="0"/>
              </a:rPr>
              <a:t>M</a:t>
            </a:r>
            <a:r>
              <a:rPr lang="en-US" baseline="-25000" dirty="0" smtClean="0">
                <a:cs typeface="Tahoma" pitchFamily="34" charset="0"/>
              </a:rPr>
              <a:t>2</a:t>
            </a:r>
            <a:r>
              <a:rPr lang="en-US" dirty="0" smtClean="0">
                <a:cs typeface="Tahoma" pitchFamily="34" charset="0"/>
              </a:rPr>
              <a:t>V</a:t>
            </a:r>
            <a:r>
              <a:rPr lang="en-US" baseline="-25000" dirty="0">
                <a:cs typeface="Tahoma" pitchFamily="34" charset="0"/>
              </a:rPr>
              <a:t>T</a:t>
            </a:r>
            <a:endParaRPr lang="en-US" dirty="0">
              <a:cs typeface="Tahoma" pitchFamily="34" charset="0"/>
            </a:endParaRPr>
          </a:p>
          <a:p>
            <a:pPr lvl="1"/>
            <a:r>
              <a:rPr lang="en-US" dirty="0" smtClean="0">
                <a:cs typeface="Tahoma" pitchFamily="34" charset="0"/>
              </a:rPr>
              <a:t>Pupil 3 mm RTLBE ,RAPD –</a:t>
            </a:r>
            <a:r>
              <a:rPr lang="en-US" dirty="0" err="1" smtClean="0">
                <a:cs typeface="Tahoma" pitchFamily="34" charset="0"/>
              </a:rPr>
              <a:t>neg</a:t>
            </a:r>
            <a:r>
              <a:rPr lang="en-US" dirty="0" smtClean="0">
                <a:cs typeface="Tahoma" pitchFamily="34" charset="0"/>
              </a:rPr>
              <a:t> ,gaze deviate to </a:t>
            </a:r>
            <a:r>
              <a:rPr lang="en-US" dirty="0" err="1" smtClean="0">
                <a:cs typeface="Tahoma" pitchFamily="34" charset="0"/>
              </a:rPr>
              <a:t>Rt</a:t>
            </a:r>
            <a:endParaRPr lang="en-US" dirty="0" smtClean="0">
              <a:cs typeface="Tahoma" pitchFamily="34" charset="0"/>
            </a:endParaRPr>
          </a:p>
          <a:p>
            <a:pPr lvl="1"/>
            <a:r>
              <a:rPr lang="en-US" dirty="0">
                <a:cs typeface="Tahoma" pitchFamily="34" charset="0"/>
              </a:rPr>
              <a:t>Lt facial palsy</a:t>
            </a:r>
          </a:p>
          <a:p>
            <a:pPr lvl="1"/>
            <a:r>
              <a:rPr lang="en-US" dirty="0" smtClean="0">
                <a:cs typeface="Tahoma" pitchFamily="34" charset="0"/>
              </a:rPr>
              <a:t>LT </a:t>
            </a:r>
            <a:r>
              <a:rPr lang="en-US" dirty="0">
                <a:cs typeface="Tahoma" pitchFamily="34" charset="0"/>
              </a:rPr>
              <a:t>homonymous </a:t>
            </a:r>
            <a:r>
              <a:rPr lang="en-US" dirty="0" smtClean="0">
                <a:cs typeface="Tahoma" pitchFamily="34" charset="0"/>
              </a:rPr>
              <a:t>hemianopia</a:t>
            </a:r>
          </a:p>
          <a:p>
            <a:pPr lvl="1"/>
            <a:r>
              <a:rPr lang="en-US" dirty="0" smtClean="0">
                <a:cs typeface="Tahoma" pitchFamily="34" charset="0"/>
              </a:rPr>
              <a:t>Motor grade </a:t>
            </a:r>
          </a:p>
          <a:p>
            <a:pPr lvl="1"/>
            <a:r>
              <a:rPr lang="en-US" dirty="0" smtClean="0">
                <a:cs typeface="Tahoma" pitchFamily="34" charset="0"/>
              </a:rPr>
              <a:t>DTR 2+ all</a:t>
            </a:r>
          </a:p>
          <a:p>
            <a:pPr lvl="1"/>
            <a:r>
              <a:rPr lang="en-US" dirty="0" smtClean="0">
                <a:cs typeface="Tahoma" pitchFamily="34" charset="0"/>
              </a:rPr>
              <a:t>Decrease gag reflex</a:t>
            </a:r>
          </a:p>
          <a:p>
            <a:pPr lvl="1"/>
            <a:r>
              <a:rPr lang="en-US" dirty="0" smtClean="0">
                <a:cs typeface="Tahoma" pitchFamily="34" charset="0"/>
              </a:rPr>
              <a:t>Tongue and uvular in midline</a:t>
            </a:r>
            <a:endParaRPr lang="en-US" dirty="0"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31913"/>
            <a:ext cx="2278785" cy="28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92" y="1628800"/>
            <a:ext cx="2028428" cy="104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1857249" cy="122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86139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47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b="1" dirty="0" smtClean="0"/>
              <a:t> Investigation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8977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156" y="1700808"/>
            <a:ext cx="8305800" cy="426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i="1" dirty="0" smtClean="0"/>
          </a:p>
          <a:p>
            <a:r>
              <a:rPr lang="en-US" sz="2400" i="1" dirty="0" smtClean="0"/>
              <a:t>complete  </a:t>
            </a:r>
            <a:r>
              <a:rPr lang="en-US" sz="2400" i="1" dirty="0"/>
              <a:t>blood </a:t>
            </a:r>
            <a:r>
              <a:rPr lang="en-US" sz="2400" i="1" dirty="0" smtClean="0"/>
              <a:t>count</a:t>
            </a:r>
          </a:p>
          <a:p>
            <a:r>
              <a:rPr lang="en-US" sz="2400" i="1" dirty="0" smtClean="0"/>
              <a:t>BUN, </a:t>
            </a:r>
            <a:r>
              <a:rPr lang="en-US" sz="2400" i="1" dirty="0" err="1" smtClean="0"/>
              <a:t>creatinine</a:t>
            </a:r>
            <a:endParaRPr lang="en-US" sz="2400" i="1" dirty="0" smtClean="0"/>
          </a:p>
          <a:p>
            <a:r>
              <a:rPr lang="en-US" sz="2400" i="1" dirty="0" smtClean="0"/>
              <a:t>Electrolytes</a:t>
            </a:r>
          </a:p>
          <a:p>
            <a:r>
              <a:rPr lang="en-US" sz="2400" i="1" dirty="0" smtClean="0"/>
              <a:t>ABG</a:t>
            </a:r>
          </a:p>
          <a:p>
            <a:r>
              <a:rPr lang="en-US" sz="2400" i="1" dirty="0" smtClean="0"/>
              <a:t>ECG</a:t>
            </a:r>
          </a:p>
          <a:p>
            <a:r>
              <a:rPr lang="en-US" sz="2400" i="1" dirty="0" smtClean="0"/>
              <a:t>CXR </a:t>
            </a:r>
          </a:p>
          <a:p>
            <a:r>
              <a:rPr lang="en-US" sz="2400" i="1" dirty="0" err="1" smtClean="0"/>
              <a:t>Coagulogram</a:t>
            </a:r>
            <a:r>
              <a:rPr lang="en-US" sz="2400" i="1" dirty="0" smtClean="0"/>
              <a:t>  </a:t>
            </a:r>
          </a:p>
          <a:p>
            <a:r>
              <a:rPr lang="en-US" sz="2400" i="1" dirty="0" smtClean="0"/>
              <a:t>Echocardiogram </a:t>
            </a:r>
          </a:p>
          <a:p>
            <a:r>
              <a:rPr lang="en-US" sz="2400" i="1" dirty="0" smtClean="0"/>
              <a:t>CT brain</a:t>
            </a: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04356" y="260648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Investigation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46271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>
            <a:spLocks noGrp="1"/>
          </p:cNvSpPr>
          <p:nvPr>
            <p:ph type="body" idx="1"/>
          </p:nvPr>
        </p:nvSpPr>
        <p:spPr>
          <a:xfrm>
            <a:off x="457200" y="1484783"/>
            <a:ext cx="8291263" cy="489654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/>
          <a:p>
            <a:pPr marL="241744" lvl="0" indent="-241744" defTabSz="859536">
              <a:spcBef>
                <a:spcPts val="500"/>
              </a:spcBef>
              <a:buClr>
                <a:srgbClr val="984807"/>
              </a:buClr>
              <a:defRPr sz="1800"/>
            </a:pPr>
            <a:r>
              <a:rPr sz="2256" dirty="0"/>
              <a:t>CBC : </a:t>
            </a:r>
            <a:r>
              <a:rPr lang="en-US" sz="2256" dirty="0" smtClean="0"/>
              <a:t>WBC 10,900/</a:t>
            </a:r>
            <a:r>
              <a:rPr lang="en-US" sz="2256" dirty="0" err="1" smtClean="0"/>
              <a:t>ul</a:t>
            </a:r>
            <a:r>
              <a:rPr lang="en-US" sz="2256" dirty="0" smtClean="0"/>
              <a:t>  </a:t>
            </a:r>
            <a:r>
              <a:rPr sz="2256" dirty="0" err="1" smtClean="0"/>
              <a:t>Hct</a:t>
            </a:r>
            <a:r>
              <a:rPr sz="2256" dirty="0" smtClean="0"/>
              <a:t> </a:t>
            </a:r>
            <a:r>
              <a:rPr lang="en-US" sz="2256" dirty="0" smtClean="0"/>
              <a:t>39.5</a:t>
            </a:r>
            <a:r>
              <a:rPr sz="2256" dirty="0" smtClean="0"/>
              <a:t>%, </a:t>
            </a:r>
            <a:r>
              <a:rPr lang="en-US" sz="2256" dirty="0" err="1" smtClean="0"/>
              <a:t>Hb</a:t>
            </a:r>
            <a:r>
              <a:rPr lang="en-US" sz="2256" dirty="0" smtClean="0"/>
              <a:t> 13 mg% </a:t>
            </a:r>
            <a:r>
              <a:rPr sz="2256" dirty="0" smtClean="0"/>
              <a:t>Platelet </a:t>
            </a:r>
            <a:r>
              <a:rPr lang="en-US" sz="2256" dirty="0" smtClean="0"/>
              <a:t>203</a:t>
            </a:r>
            <a:r>
              <a:rPr sz="2256" dirty="0" smtClean="0"/>
              <a:t>,000/mm</a:t>
            </a:r>
            <a:r>
              <a:rPr sz="2256" baseline="29872" dirty="0" smtClean="0"/>
              <a:t>3</a:t>
            </a:r>
            <a:r>
              <a:rPr lang="th-TH" sz="2256" baseline="29872" dirty="0" smtClean="0"/>
              <a:t>  </a:t>
            </a:r>
          </a:p>
          <a:p>
            <a:pPr marL="241744" lvl="0" indent="-241744" defTabSz="859536">
              <a:spcBef>
                <a:spcPts val="500"/>
              </a:spcBef>
              <a:buClr>
                <a:srgbClr val="984807"/>
              </a:buClr>
              <a:defRPr sz="1800"/>
            </a:pPr>
            <a:r>
              <a:rPr sz="2256" dirty="0" smtClean="0"/>
              <a:t>Electrolytes </a:t>
            </a:r>
            <a:r>
              <a:rPr sz="2256" dirty="0"/>
              <a:t>: Na </a:t>
            </a:r>
            <a:r>
              <a:rPr sz="2256" dirty="0" smtClean="0"/>
              <a:t>1</a:t>
            </a:r>
            <a:r>
              <a:rPr lang="en-US" sz="2256" dirty="0" smtClean="0"/>
              <a:t>41</a:t>
            </a:r>
            <a:r>
              <a:rPr sz="2256" dirty="0" smtClean="0"/>
              <a:t>, K</a:t>
            </a:r>
            <a:r>
              <a:rPr lang="en-US" sz="2256" dirty="0"/>
              <a:t> </a:t>
            </a:r>
            <a:r>
              <a:rPr lang="en-US" sz="2256" dirty="0" smtClean="0"/>
              <a:t>3.82</a:t>
            </a:r>
            <a:r>
              <a:rPr sz="2256" dirty="0" smtClean="0"/>
              <a:t>, </a:t>
            </a:r>
            <a:r>
              <a:rPr sz="2256" dirty="0" err="1"/>
              <a:t>Cl</a:t>
            </a:r>
            <a:r>
              <a:rPr sz="2256" dirty="0"/>
              <a:t> </a:t>
            </a:r>
            <a:r>
              <a:rPr lang="en-US" sz="2256" dirty="0" smtClean="0"/>
              <a:t>107</a:t>
            </a:r>
            <a:r>
              <a:rPr sz="2256" dirty="0" smtClean="0"/>
              <a:t>, CO</a:t>
            </a:r>
            <a:r>
              <a:rPr sz="2256" baseline="-26212" dirty="0" smtClean="0"/>
              <a:t>2</a:t>
            </a:r>
            <a:r>
              <a:rPr lang="en-US" sz="2256" dirty="0" smtClean="0"/>
              <a:t>19</a:t>
            </a:r>
            <a:endParaRPr sz="2256" dirty="0"/>
          </a:p>
          <a:p>
            <a:pPr marL="241744" lvl="0" indent="-241744" defTabSz="859536">
              <a:spcBef>
                <a:spcPts val="500"/>
              </a:spcBef>
              <a:buClr>
                <a:srgbClr val="984807"/>
              </a:buClr>
              <a:defRPr sz="1800"/>
            </a:pPr>
            <a:r>
              <a:rPr sz="2256" dirty="0"/>
              <a:t>BUN/Cr </a:t>
            </a:r>
            <a:r>
              <a:rPr lang="en-US" sz="2256" dirty="0" smtClean="0"/>
              <a:t>93 </a:t>
            </a:r>
            <a:r>
              <a:rPr sz="2256" dirty="0" smtClean="0"/>
              <a:t>/</a:t>
            </a:r>
            <a:r>
              <a:rPr lang="en-US" sz="2256" dirty="0" smtClean="0"/>
              <a:t>0.75</a:t>
            </a:r>
            <a:r>
              <a:rPr sz="2256" dirty="0" smtClean="0"/>
              <a:t>mg/</a:t>
            </a:r>
            <a:r>
              <a:rPr sz="2256" dirty="0" err="1" smtClean="0"/>
              <a:t>dL</a:t>
            </a:r>
            <a:r>
              <a:rPr sz="2256" dirty="0" smtClean="0"/>
              <a:t> </a:t>
            </a:r>
            <a:r>
              <a:rPr lang="th-TH" sz="2256" dirty="0" smtClean="0"/>
              <a:t> </a:t>
            </a:r>
            <a:r>
              <a:rPr lang="en-US" sz="2256" dirty="0" smtClean="0"/>
              <a:t>(GFR 107 )</a:t>
            </a:r>
          </a:p>
          <a:p>
            <a:pPr marL="241744" lvl="0" indent="-241744" defTabSz="859536">
              <a:spcBef>
                <a:spcPts val="500"/>
              </a:spcBef>
              <a:buClr>
                <a:srgbClr val="984807"/>
              </a:buClr>
              <a:defRPr sz="1800"/>
            </a:pPr>
            <a:r>
              <a:rPr lang="en-US" sz="2256" dirty="0" smtClean="0"/>
              <a:t>FBS: 88 mg%</a:t>
            </a:r>
          </a:p>
          <a:p>
            <a:pPr marL="241744" lvl="0" indent="-241744" defTabSz="859536">
              <a:spcBef>
                <a:spcPts val="500"/>
              </a:spcBef>
              <a:buClr>
                <a:srgbClr val="984807"/>
              </a:buClr>
              <a:defRPr sz="1800"/>
            </a:pPr>
            <a:r>
              <a:rPr lang="en-US" sz="2256" dirty="0" smtClean="0"/>
              <a:t>UA: pH 6 ,</a:t>
            </a:r>
            <a:r>
              <a:rPr lang="en-US" sz="2256" dirty="0" err="1" smtClean="0"/>
              <a:t>SpGr</a:t>
            </a:r>
            <a:r>
              <a:rPr lang="en-US" sz="2256" dirty="0" smtClean="0"/>
              <a:t>. 1.020 , protein </a:t>
            </a:r>
            <a:r>
              <a:rPr lang="en-US" sz="2256" dirty="0" err="1" smtClean="0"/>
              <a:t>neg</a:t>
            </a:r>
            <a:r>
              <a:rPr lang="en-US" sz="2256" dirty="0" smtClean="0"/>
              <a:t> ,</a:t>
            </a:r>
            <a:r>
              <a:rPr lang="en-US" sz="2256" dirty="0" err="1" smtClean="0"/>
              <a:t>wbc</a:t>
            </a:r>
            <a:r>
              <a:rPr lang="en-US" sz="2256" dirty="0" smtClean="0"/>
              <a:t> 0-1 , </a:t>
            </a:r>
            <a:r>
              <a:rPr lang="en-US" sz="2256" dirty="0" err="1" smtClean="0"/>
              <a:t>rbc</a:t>
            </a:r>
            <a:r>
              <a:rPr lang="en-US" sz="2256" dirty="0" smtClean="0"/>
              <a:t> 5-10,</a:t>
            </a:r>
            <a:endParaRPr lang="th-TH" sz="2256" dirty="0" smtClean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Investigation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4838949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h-TH" dirty="0" err="1"/>
              <a:t>Coagulogram</a:t>
            </a:r>
            <a:endParaRPr lang="en-US" altLang="th-TH" dirty="0"/>
          </a:p>
          <a:p>
            <a:pPr>
              <a:buNone/>
            </a:pPr>
            <a:r>
              <a:rPr lang="en-US" altLang="th-TH" dirty="0"/>
              <a:t>		</a:t>
            </a:r>
            <a:r>
              <a:rPr lang="en-US" altLang="th-TH" dirty="0" err="1"/>
              <a:t>a</a:t>
            </a:r>
            <a:r>
              <a:rPr lang="en-US" altLang="th-TH" dirty="0" err="1" smtClean="0"/>
              <a:t>PTT</a:t>
            </a:r>
            <a:r>
              <a:rPr lang="en-US" altLang="th-TH" dirty="0" smtClean="0"/>
              <a:t>  26 sec/ratio 0.99</a:t>
            </a:r>
            <a:endParaRPr lang="en-US" altLang="th-TH" dirty="0"/>
          </a:p>
          <a:p>
            <a:pPr>
              <a:buNone/>
            </a:pPr>
            <a:r>
              <a:rPr lang="en-US" altLang="th-TH" dirty="0"/>
              <a:t>		PT </a:t>
            </a:r>
            <a:r>
              <a:rPr lang="en-US" altLang="th-TH" dirty="0" smtClean="0"/>
              <a:t>16.2 </a:t>
            </a:r>
            <a:r>
              <a:rPr lang="en-US" altLang="th-TH" dirty="0"/>
              <a:t>sec/ratio </a:t>
            </a:r>
            <a:r>
              <a:rPr lang="en-US" altLang="th-TH" dirty="0" smtClean="0"/>
              <a:t>1.24</a:t>
            </a:r>
            <a:endParaRPr lang="en-US" altLang="th-TH" dirty="0"/>
          </a:p>
          <a:p>
            <a:pPr>
              <a:buNone/>
            </a:pPr>
            <a:r>
              <a:rPr lang="en-US" altLang="th-TH" dirty="0"/>
              <a:t>	</a:t>
            </a:r>
            <a:r>
              <a:rPr lang="th-TH" altLang="th-TH" dirty="0"/>
              <a:t>	</a:t>
            </a:r>
            <a:r>
              <a:rPr lang="en-US" altLang="th-TH" dirty="0"/>
              <a:t>TT </a:t>
            </a:r>
            <a:r>
              <a:rPr lang="en-US" altLang="th-TH" dirty="0" smtClean="0"/>
              <a:t>15.70 sec/1.59</a:t>
            </a:r>
            <a:endParaRPr lang="en-US" altLang="th-TH" dirty="0"/>
          </a:p>
        </p:txBody>
      </p:sp>
      <p:sp>
        <p:nvSpPr>
          <p:cNvPr id="4" name="ชื่อเรื่อง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Investigation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42480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808"/>
            <a:ext cx="92868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45015" y="260648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ECG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53814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99" y="53752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CXR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1"/>
            <a:ext cx="5904656" cy="492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51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Case 50 years-old male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Dx</a:t>
            </a:r>
            <a:r>
              <a:rPr lang="en-US" dirty="0" smtClean="0"/>
              <a:t> : </a:t>
            </a:r>
            <a:r>
              <a:rPr lang="en-US" dirty="0" err="1" smtClean="0"/>
              <a:t>Rt</a:t>
            </a:r>
            <a:r>
              <a:rPr lang="en-US" dirty="0" smtClean="0"/>
              <a:t> MCA infarction c IICP</a:t>
            </a:r>
          </a:p>
          <a:p>
            <a:pPr marL="0" indent="0">
              <a:buNone/>
            </a:pPr>
            <a:r>
              <a:rPr lang="en-US" dirty="0" smtClean="0"/>
              <a:t>Op: </a:t>
            </a:r>
            <a:r>
              <a:rPr lang="en-US" dirty="0"/>
              <a:t>W</a:t>
            </a:r>
            <a:r>
              <a:rPr lang="en-US" dirty="0" smtClean="0"/>
              <a:t>ide </a:t>
            </a:r>
            <a:r>
              <a:rPr lang="en-US" dirty="0" err="1" smtClean="0"/>
              <a:t>decompressive</a:t>
            </a:r>
            <a:r>
              <a:rPr lang="en-US" dirty="0" smtClean="0"/>
              <a:t> </a:t>
            </a:r>
            <a:r>
              <a:rPr lang="en-US" dirty="0" err="1" smtClean="0"/>
              <a:t>craniectomy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731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99" y="53752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CXR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95400"/>
            <a:ext cx="6674779" cy="530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99" y="53752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CT brain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408712" cy="545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7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99" y="53752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CT brain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Hypodensity</a:t>
            </a:r>
            <a:r>
              <a:rPr lang="en-US" dirty="0" smtClean="0"/>
              <a:t> area right </a:t>
            </a:r>
            <a:r>
              <a:rPr lang="en-US" dirty="0" err="1" smtClean="0"/>
              <a:t>fronto</a:t>
            </a:r>
            <a:r>
              <a:rPr lang="en-US" dirty="0" smtClean="0"/>
              <a:t>-</a:t>
            </a:r>
            <a:r>
              <a:rPr lang="en-US" dirty="0" err="1" smtClean="0"/>
              <a:t>pariato</a:t>
            </a:r>
            <a:r>
              <a:rPr lang="en-US" dirty="0" smtClean="0"/>
              <a:t>-temporal lobe ,posterior limb of internal capsule </a:t>
            </a:r>
          </a:p>
          <a:p>
            <a:r>
              <a:rPr lang="en-US" dirty="0" smtClean="0"/>
              <a:t>Progression of brain edema , midline shift to the left 0.8 cm</a:t>
            </a:r>
          </a:p>
          <a:p>
            <a:r>
              <a:rPr lang="en-US" dirty="0" smtClean="0"/>
              <a:t>Impending right </a:t>
            </a:r>
            <a:r>
              <a:rPr lang="en-US" dirty="0" err="1" smtClean="0"/>
              <a:t>uncal</a:t>
            </a:r>
            <a:r>
              <a:rPr lang="en-US" dirty="0" smtClean="0"/>
              <a:t> herniation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tonsillar</a:t>
            </a:r>
            <a:r>
              <a:rPr lang="en-US" dirty="0" smtClean="0"/>
              <a:t> herniation</a:t>
            </a:r>
          </a:p>
          <a:p>
            <a:r>
              <a:rPr lang="en-US" dirty="0" smtClean="0"/>
              <a:t>No ICH</a:t>
            </a:r>
          </a:p>
          <a:p>
            <a:r>
              <a:rPr lang="en-US" dirty="0" smtClean="0"/>
              <a:t>No hydrocephalus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68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99" y="53752"/>
            <a:ext cx="82296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Echocardiography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Mild LV dilatation</a:t>
            </a:r>
          </a:p>
          <a:p>
            <a:r>
              <a:rPr lang="en-US" dirty="0" smtClean="0"/>
              <a:t>Preserved LV systolic function</a:t>
            </a:r>
          </a:p>
          <a:p>
            <a:r>
              <a:rPr lang="en-US" dirty="0" smtClean="0"/>
              <a:t>Mild concentric LVH</a:t>
            </a:r>
          </a:p>
          <a:p>
            <a:r>
              <a:rPr lang="en-US" dirty="0" smtClean="0"/>
              <a:t>No RWMA</a:t>
            </a:r>
          </a:p>
          <a:p>
            <a:r>
              <a:rPr lang="en-US" dirty="0" smtClean="0"/>
              <a:t>Mild TR </a:t>
            </a:r>
          </a:p>
          <a:p>
            <a:r>
              <a:rPr lang="en-US" dirty="0" smtClean="0"/>
              <a:t>Normal RVSP</a:t>
            </a:r>
          </a:p>
          <a:p>
            <a:r>
              <a:rPr lang="en-US" dirty="0" smtClean="0"/>
              <a:t>Normal diastolic function</a:t>
            </a:r>
          </a:p>
          <a:p>
            <a:r>
              <a:rPr lang="en-US" dirty="0" smtClean="0"/>
              <a:t>Moderate MR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068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R1 </a:t>
            </a:r>
            <a:br>
              <a:rPr lang="en-US" b="1" dirty="0" smtClean="0"/>
            </a:br>
            <a:r>
              <a:rPr lang="en-US" b="1" dirty="0" smtClean="0"/>
              <a:t>problem lists &amp; ASA </a:t>
            </a:r>
            <a:r>
              <a:rPr lang="en-US" b="1" dirty="0" err="1" smtClean="0"/>
              <a:t>clssification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7192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67544" y="2348880"/>
            <a:ext cx="8229600" cy="1143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Problem lists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5026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Problem lists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cute ischemic stroke c increase ICP c brain herniation </a:t>
            </a:r>
          </a:p>
          <a:p>
            <a:r>
              <a:rPr lang="en-US" dirty="0" smtClean="0"/>
              <a:t>Severe MR s/p MV repair</a:t>
            </a:r>
          </a:p>
          <a:p>
            <a:r>
              <a:rPr lang="en-US" dirty="0" smtClean="0"/>
              <a:t>HT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20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en-US" b="1" dirty="0" smtClean="0"/>
              <a:t>ASA Classification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ASA IV E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02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1824" y="27820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R2 </a:t>
            </a:r>
            <a:br>
              <a:rPr lang="en-US" b="1" dirty="0" smtClean="0"/>
            </a:br>
            <a:r>
              <a:rPr lang="en-US" b="1" dirty="0" smtClean="0"/>
              <a:t>preoperative evaluation &amp; </a:t>
            </a:r>
            <a:r>
              <a:rPr lang="en-US" b="1" dirty="0" err="1" smtClean="0"/>
              <a:t>prepraration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828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Preoperative </a:t>
            </a:r>
            <a:r>
              <a:rPr lang="en-US" b="1" dirty="0" err="1" smtClean="0"/>
              <a:t>evaluation&amp;prepraration</a:t>
            </a:r>
            <a:r>
              <a:rPr lang="en-US" b="1" dirty="0" smtClean="0"/>
              <a:t>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1785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Chief complaint : </a:t>
            </a:r>
            <a:r>
              <a:rPr lang="th-TH" dirty="0" smtClean="0"/>
              <a:t>เวียนศีรษะ ปากเบี้ยว </a:t>
            </a:r>
            <a:r>
              <a:rPr lang="en-US" dirty="0" smtClean="0"/>
              <a:t>15 min PTA</a:t>
            </a:r>
          </a:p>
          <a:p>
            <a:pPr marL="0" indent="0">
              <a:buNone/>
            </a:pPr>
            <a:r>
              <a:rPr lang="en-US" dirty="0" smtClean="0"/>
              <a:t>Present illness : 15 </a:t>
            </a:r>
            <a:r>
              <a:rPr lang="en-US" dirty="0"/>
              <a:t>min </a:t>
            </a:r>
            <a:r>
              <a:rPr lang="en-US" dirty="0" smtClean="0"/>
              <a:t>PTA </a:t>
            </a:r>
            <a:r>
              <a:rPr lang="th-TH" dirty="0" smtClean="0"/>
              <a:t>มี </a:t>
            </a:r>
            <a:r>
              <a:rPr lang="th-TH" dirty="0"/>
              <a:t>เวียนศีรษะ ปากเบี้ยว </a:t>
            </a:r>
            <a:r>
              <a:rPr lang="th-TH" dirty="0" smtClean="0"/>
              <a:t>อ่อนแรง ไป รพ เอกชน </a:t>
            </a:r>
            <a:r>
              <a:rPr lang="en-US" dirty="0" err="1" smtClean="0"/>
              <a:t>ct</a:t>
            </a:r>
            <a:r>
              <a:rPr lang="en-US" dirty="0" smtClean="0"/>
              <a:t> brain</a:t>
            </a:r>
            <a:r>
              <a:rPr lang="th-TH" dirty="0" smtClean="0"/>
              <a:t> </a:t>
            </a:r>
            <a:r>
              <a:rPr lang="en-US" dirty="0" err="1" smtClean="0"/>
              <a:t>Dx</a:t>
            </a:r>
            <a:r>
              <a:rPr lang="en-US" dirty="0" smtClean="0"/>
              <a:t> acute ischemic stroke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-- &gt; </a:t>
            </a:r>
            <a:r>
              <a:rPr lang="en-US" dirty="0" err="1" smtClean="0"/>
              <a:t>rTPA</a:t>
            </a:r>
            <a:r>
              <a:rPr lang="en-US" dirty="0" smtClean="0"/>
              <a:t> --&gt; refer </a:t>
            </a:r>
            <a:r>
              <a:rPr lang="th-TH" dirty="0" smtClean="0"/>
              <a:t>รพ</a:t>
            </a:r>
            <a:r>
              <a:rPr lang="en-US" dirty="0" smtClean="0"/>
              <a:t>.</a:t>
            </a:r>
            <a:r>
              <a:rPr lang="th-TH" dirty="0" smtClean="0"/>
              <a:t>พระมงกุฎเกล้า</a:t>
            </a:r>
          </a:p>
          <a:p>
            <a:pPr marL="0" indent="0">
              <a:buNone/>
            </a:pPr>
            <a:r>
              <a:rPr lang="en-US" dirty="0" smtClean="0"/>
              <a:t>At ward :GCS E4V5M6 </a:t>
            </a:r>
            <a:r>
              <a:rPr lang="en-US" dirty="0" smtClean="0">
                <a:sym typeface="Wingdings" pitchFamily="2" charset="2"/>
              </a:rPr>
              <a:t> E2V2M2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  on ETT </a:t>
            </a:r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Case 50 years-old male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29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Acute ischemic stroke c IICP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>
              <a:lnSpc>
                <a:spcPct val="90000"/>
              </a:lnSpc>
            </a:pPr>
            <a:r>
              <a:rPr lang="en-US" dirty="0" smtClean="0"/>
              <a:t>Neurological exam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 smtClean="0"/>
              <a:t>Localizing signs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 smtClean="0"/>
              <a:t>Signs of IICP</a:t>
            </a:r>
          </a:p>
          <a:p>
            <a:pPr marL="533400" indent="-533400">
              <a:lnSpc>
                <a:spcPct val="90000"/>
              </a:lnSpc>
            </a:pPr>
            <a:r>
              <a:rPr lang="en-US" dirty="0" smtClean="0"/>
              <a:t>Management 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/>
              <a:t>Airway and </a:t>
            </a:r>
            <a:r>
              <a:rPr lang="en-US" dirty="0" smtClean="0"/>
              <a:t>mechanical </a:t>
            </a:r>
            <a:r>
              <a:rPr lang="en-US" dirty="0"/>
              <a:t>v</a:t>
            </a:r>
            <a:r>
              <a:rPr lang="en-US" dirty="0" smtClean="0"/>
              <a:t>entilation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/>
              <a:t>Hemodynamic </a:t>
            </a:r>
            <a:r>
              <a:rPr lang="en-US" dirty="0" smtClean="0"/>
              <a:t>support </a:t>
            </a:r>
            <a:r>
              <a:rPr lang="en-US" dirty="0"/>
              <a:t>and </a:t>
            </a:r>
            <a:r>
              <a:rPr lang="en-US" dirty="0" smtClean="0"/>
              <a:t>blood </a:t>
            </a:r>
            <a:r>
              <a:rPr lang="en-US" dirty="0"/>
              <a:t>p</a:t>
            </a:r>
            <a:r>
              <a:rPr lang="en-US" dirty="0" smtClean="0"/>
              <a:t>ressure </a:t>
            </a:r>
            <a:r>
              <a:rPr lang="en-US" dirty="0"/>
              <a:t>m</a:t>
            </a:r>
            <a:r>
              <a:rPr lang="en-US" dirty="0" smtClean="0"/>
              <a:t>anagement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/>
              <a:t>Glucose m</a:t>
            </a:r>
            <a:r>
              <a:rPr lang="en-US" dirty="0" smtClean="0"/>
              <a:t>anagement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/>
              <a:t>Temperature </a:t>
            </a:r>
            <a:r>
              <a:rPr lang="en-US" dirty="0" smtClean="0"/>
              <a:t>management</a:t>
            </a:r>
            <a:endParaRPr lang="en-US" dirty="0"/>
          </a:p>
          <a:p>
            <a:pPr marL="933450" lvl="1" indent="-533400">
              <a:lnSpc>
                <a:spcPct val="90000"/>
              </a:lnSpc>
            </a:pPr>
            <a:r>
              <a:rPr lang="en-US" dirty="0" smtClean="0"/>
              <a:t>ICP management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/>
              <a:t>DVT prophylaxis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dirty="0" smtClean="0"/>
              <a:t>Seizure prophylaxis</a:t>
            </a:r>
            <a:endParaRPr lang="en-US" dirty="0"/>
          </a:p>
          <a:p>
            <a:pPr marL="933450" lvl="1" indent="-533400">
              <a:lnSpc>
                <a:spcPct val="90000"/>
              </a:lnSpc>
            </a:pPr>
            <a:endParaRPr lang="en-US" b="1" dirty="0"/>
          </a:p>
          <a:p>
            <a:pPr marL="933450" lvl="1" indent="-533400">
              <a:lnSpc>
                <a:spcPct val="90000"/>
              </a:lnSpc>
            </a:pPr>
            <a:endParaRPr lang="en-US" b="1" dirty="0"/>
          </a:p>
          <a:p>
            <a:pPr marL="933450" lvl="1" indent="-533400">
              <a:lnSpc>
                <a:spcPct val="90000"/>
              </a:lnSpc>
            </a:pPr>
            <a:endParaRPr lang="en-US" dirty="0" smtClean="0"/>
          </a:p>
          <a:p>
            <a:pPr marL="533400" indent="-533400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3786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NIHSS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100" smtClean="0"/>
              <a:t>NIHSS (National Institute of Health Stroke Scale)</a:t>
            </a:r>
          </a:p>
          <a:p>
            <a:pPr lvl="1" eaLnBrk="1" hangingPunct="1"/>
            <a:r>
              <a:rPr lang="en-US" sz="2100" smtClean="0"/>
              <a:t>Standardized method used by health care professionals to measure the level of impairment caused by a stroke</a:t>
            </a:r>
          </a:p>
          <a:p>
            <a:pPr lvl="1" eaLnBrk="1" hangingPunct="1"/>
            <a:r>
              <a:rPr lang="en-US" sz="2100" smtClean="0"/>
              <a:t>Purpose</a:t>
            </a:r>
          </a:p>
          <a:p>
            <a:pPr lvl="2" eaLnBrk="1" hangingPunct="1"/>
            <a:r>
              <a:rPr lang="en-US" sz="2100" smtClean="0"/>
              <a:t>Main use is as a clinical assessment tool to determine whether the degree of disability is severe enough to warrant the use of tPA</a:t>
            </a:r>
          </a:p>
          <a:p>
            <a:pPr lvl="2" eaLnBrk="1" hangingPunct="1"/>
            <a:r>
              <a:rPr lang="en-US" sz="2100" smtClean="0"/>
              <a:t>Another important use of the NIHSS is in research, where it allows for the objective comparison of efficacy across different stroke treatments and rehabilitation interventions</a:t>
            </a:r>
          </a:p>
          <a:p>
            <a:pPr lvl="1" eaLnBrk="1" hangingPunct="1"/>
            <a:r>
              <a:rPr lang="en-US" sz="2100" smtClean="0"/>
              <a:t>Scores are totaled to determine level of severity</a:t>
            </a:r>
          </a:p>
          <a:p>
            <a:pPr lvl="1" eaLnBrk="1" hangingPunct="1"/>
            <a:r>
              <a:rPr lang="en-US" sz="2100" smtClean="0"/>
              <a:t>Can also serve as a tool to determine if a change in exam has occurred</a:t>
            </a:r>
          </a:p>
          <a:p>
            <a:pPr lvl="1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4405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smtClean="0"/>
              <a:t>NIHSS Interpretation </a:t>
            </a:r>
          </a:p>
          <a:p>
            <a:pPr eaLnBrk="1" hangingPunct="1"/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2667000"/>
          <a:ext cx="62484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3124200"/>
              </a:tblGrid>
              <a:tr h="5461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Stroke Scale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Stroke Severity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No Stroke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3" marB="45733"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1-4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Minor Stroke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3" marB="45733"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5-15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Moderate Stroke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3" marB="45733"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15-20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Moderate/Severe Stroke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3" marB="45733"/>
                </a:tc>
              </a:tr>
              <a:tr h="5461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21-42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Severe</a:t>
                      </a:r>
                      <a:r>
                        <a:rPr lang="en-US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Stroke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/>
              <a:t>NIHSS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504193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880" y="260648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000" b="1" dirty="0" smtClean="0"/>
              <a:t>NIHSS and Outcome Prediction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NIHSS below 12-14 will have an 80% good or excellent outcome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NIHSS above 20-26 will have less than a 20% good or excellent outcome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Lacunar infarct patients had the best outcomes</a:t>
            </a:r>
          </a:p>
          <a:p>
            <a:endParaRPr lang="en-US" dirty="0" smtClean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04800" y="6460968"/>
            <a:ext cx="8686800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100" i="1" dirty="0"/>
              <a:t>Adams HP Neurology 1999;53:126-131</a:t>
            </a:r>
          </a:p>
          <a:p>
            <a:pPr eaLnBrk="1" hangingPunct="1">
              <a:lnSpc>
                <a:spcPct val="90000"/>
              </a:lnSpc>
            </a:pPr>
            <a:r>
              <a:rPr lang="en-US" sz="1100" dirty="0"/>
              <a:t>Baseline NIH Stroke Scale score strongly predicts outcome after stroke (TOAST)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24475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Determining </a:t>
            </a:r>
            <a:r>
              <a:rPr lang="en-US" sz="4000" b="1" dirty="0"/>
              <a:t>the Location</a:t>
            </a:r>
            <a:endParaRPr lang="en-US" sz="4000" b="1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17526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sz="2200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Large Vessel: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200" dirty="0" smtClean="0">
                <a:solidFill>
                  <a:srgbClr val="FF0000"/>
                </a:solidFill>
                <a:ea typeface="ＭＳ Ｐゴシック" pitchFamily="-112" charset="-128"/>
                <a:cs typeface="+mn-cs"/>
              </a:rPr>
              <a:t>Look for cortical signs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200" dirty="0" smtClean="0">
              <a:ea typeface="ＭＳ Ｐゴシック" pitchFamily="-112" charset="-128"/>
              <a:cs typeface="+mn-cs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>
                <a:ea typeface="ＭＳ Ｐゴシック" charset="-128"/>
                <a:cs typeface="ＭＳ Ｐゴシック" charset="-128"/>
              </a:rPr>
              <a:t>Small Vessel: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200" dirty="0" smtClean="0">
                <a:ea typeface="ＭＳ Ｐゴシック" pitchFamily="-112" charset="-128"/>
                <a:cs typeface="+mn-cs"/>
              </a:rPr>
              <a:t>No cortical signs on exam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2200" dirty="0" smtClean="0">
              <a:ea typeface="ＭＳ Ｐゴシック" pitchFamily="-112" charset="-128"/>
              <a:cs typeface="+mn-cs"/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 smtClean="0">
                <a:ea typeface="ＭＳ Ｐゴシック" charset="-128"/>
                <a:cs typeface="ＭＳ Ｐゴシック" charset="-128"/>
              </a:rPr>
              <a:t>Posterior Circulation: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200" dirty="0" smtClean="0">
                <a:ea typeface="ＭＳ Ｐゴシック" charset="-128"/>
                <a:cs typeface="+mn-cs"/>
              </a:rPr>
              <a:t>Crossed signs</a:t>
            </a:r>
          </a:p>
          <a:p>
            <a:pPr lvl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2200" dirty="0" smtClean="0">
                <a:ea typeface="ＭＳ Ｐゴシック" charset="-128"/>
                <a:cs typeface="+mn-cs"/>
              </a:rPr>
              <a:t>Cranial nerve findings</a:t>
            </a:r>
          </a:p>
        </p:txBody>
      </p:sp>
    </p:spTree>
    <p:extLst>
      <p:ext uri="{BB962C8B-B14F-4D97-AF65-F5344CB8AC3E}">
        <p14:creationId xmlns:p14="http://schemas.microsoft.com/office/powerpoint/2010/main" val="1038797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Cortical Signs</a:t>
            </a:r>
          </a:p>
        </p:txBody>
      </p:sp>
      <p:graphicFrame>
        <p:nvGraphicFramePr>
          <p:cNvPr id="28695" name="Group 23"/>
          <p:cNvGraphicFramePr>
            <a:graphicFrameLocks noGrp="1"/>
          </p:cNvGraphicFramePr>
          <p:nvPr>
            <p:ph sz="half" idx="1"/>
          </p:nvPr>
        </p:nvGraphicFramePr>
        <p:xfrm>
          <a:off x="304800" y="1828800"/>
          <a:ext cx="8610600" cy="2651125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</a:rPr>
                        <a:t>RIGHT BRAIN: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12" charset="-128"/>
                        </a:rPr>
                        <a:t>LEFT BRAIN: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ＭＳ Ｐゴシック" pitchFamily="-112" charset="-128"/>
                        </a:rPr>
                        <a:t>- Right gaze preference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ＭＳ Ｐゴシック" pitchFamily="-112" charset="-128"/>
                        </a:rPr>
                        <a:t>- Left gaze preference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ＭＳ Ｐゴシック" pitchFamily="-112" charset="-128"/>
                        </a:rPr>
                        <a:t>- Neglect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ＭＳ Ｐゴシック" pitchFamily="-112" charset="-128"/>
                        </a:rPr>
                        <a:t>- Aphasia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5" name="Rectangle 3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105400"/>
            <a:ext cx="8229600" cy="1196975"/>
          </a:xfrm>
        </p:spPr>
        <p:txBody>
          <a:bodyPr/>
          <a:lstStyle/>
          <a:p>
            <a:r>
              <a:rPr lang="en-US" sz="2800" smtClean="0"/>
              <a:t>If present, think </a:t>
            </a:r>
            <a:r>
              <a:rPr lang="en-US" sz="2800" smtClean="0">
                <a:solidFill>
                  <a:srgbClr val="FF0000"/>
                </a:solidFill>
              </a:rPr>
              <a:t>LARGE VESSEL </a:t>
            </a:r>
            <a:r>
              <a:rPr lang="en-US" sz="2800" smtClean="0"/>
              <a:t>stroke</a:t>
            </a:r>
          </a:p>
        </p:txBody>
      </p:sp>
    </p:spTree>
    <p:extLst>
      <p:ext uri="{BB962C8B-B14F-4D97-AF65-F5344CB8AC3E}">
        <p14:creationId xmlns:p14="http://schemas.microsoft.com/office/powerpoint/2010/main" val="40686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Large Vessel Stroke Syndromes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600" dirty="0" smtClean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600" dirty="0" smtClean="0">
                <a:ea typeface="ＭＳ Ｐゴシック" charset="-128"/>
                <a:cs typeface="ＭＳ Ｐゴシック" charset="-128"/>
              </a:rPr>
              <a:t>MCA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: </a:t>
            </a:r>
            <a:endParaRPr lang="en-US" sz="2600" dirty="0" smtClean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600" dirty="0">
                <a:ea typeface="ＭＳ Ｐゴシック" charset="-128"/>
                <a:cs typeface="+mn-cs"/>
              </a:rPr>
              <a:t>A</a:t>
            </a:r>
            <a:r>
              <a:rPr lang="en-US" sz="2600" dirty="0" smtClean="0">
                <a:ea typeface="ＭＳ Ｐゴシック" charset="-128"/>
                <a:cs typeface="+mn-cs"/>
              </a:rPr>
              <a:t>rm&gt;leg weakness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600" dirty="0" err="1" smtClean="0">
                <a:ea typeface="ＭＳ Ｐゴシック" charset="-128"/>
                <a:cs typeface="+mn-cs"/>
              </a:rPr>
              <a:t>LtMCA</a:t>
            </a:r>
            <a:r>
              <a:rPr lang="en-US" sz="2600" dirty="0" smtClean="0">
                <a:ea typeface="ＭＳ Ｐゴシック" charset="-128"/>
                <a:cs typeface="+mn-cs"/>
              </a:rPr>
              <a:t> cognitive: Aphasia</a:t>
            </a:r>
            <a:endParaRPr lang="en-US" sz="2600" dirty="0">
              <a:ea typeface="ＭＳ Ｐゴシック" charset="-128"/>
              <a:cs typeface="+mn-cs"/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600" dirty="0" err="1" smtClean="0">
                <a:ea typeface="ＭＳ Ｐゴシック" charset="-128"/>
                <a:cs typeface="+mn-cs"/>
              </a:rPr>
              <a:t>RtMCA</a:t>
            </a:r>
            <a:r>
              <a:rPr lang="en-US" sz="2600" dirty="0" smtClean="0">
                <a:ea typeface="ＭＳ Ｐゴシック" charset="-128"/>
                <a:cs typeface="+mn-cs"/>
              </a:rPr>
              <a:t> </a:t>
            </a:r>
            <a:r>
              <a:rPr lang="en-US" sz="2600" dirty="0">
                <a:ea typeface="ＭＳ Ｐゴシック" charset="-128"/>
                <a:cs typeface="+mn-cs"/>
              </a:rPr>
              <a:t>cognitive: </a:t>
            </a:r>
            <a:r>
              <a:rPr lang="en-US" sz="2600" dirty="0" smtClean="0">
                <a:ea typeface="ＭＳ Ｐゴシック" charset="-128"/>
                <a:cs typeface="+mn-cs"/>
              </a:rPr>
              <a:t>Neglect,, </a:t>
            </a:r>
            <a:r>
              <a:rPr lang="en-US" sz="2600" dirty="0">
                <a:ea typeface="ＭＳ Ｐゴシック" charset="-128"/>
                <a:cs typeface="+mn-cs"/>
              </a:rPr>
              <a:t>topographical difficulty, </a:t>
            </a:r>
            <a:r>
              <a:rPr lang="en-US" sz="2600" dirty="0" smtClean="0">
                <a:ea typeface="ＭＳ Ｐゴシック" charset="-128"/>
                <a:cs typeface="+mn-cs"/>
              </a:rPr>
              <a:t>apraxia</a:t>
            </a:r>
            <a:r>
              <a:rPr lang="en-US" sz="2600" dirty="0">
                <a:ea typeface="ＭＳ Ｐゴシック" charset="-128"/>
                <a:cs typeface="+mn-cs"/>
              </a:rPr>
              <a:t>, constructional </a:t>
            </a:r>
            <a:r>
              <a:rPr lang="en-US" sz="2600" dirty="0" smtClean="0">
                <a:ea typeface="ＭＳ Ｐゴシック" charset="-128"/>
                <a:cs typeface="+mn-cs"/>
              </a:rPr>
              <a:t>impairment</a:t>
            </a:r>
          </a:p>
          <a:p>
            <a:pPr marL="457200" lvl="1" indent="0">
              <a:lnSpc>
                <a:spcPct val="80000"/>
              </a:lnSpc>
              <a:buFont typeface="Arial" charset="0"/>
              <a:buNone/>
              <a:defRPr/>
            </a:pPr>
            <a:endParaRPr lang="en-US" sz="2600" dirty="0">
              <a:ea typeface="ＭＳ Ｐゴシック" charset="-128"/>
              <a:cs typeface="+mn-cs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ACA: </a:t>
            </a:r>
            <a:endParaRPr lang="en-US" sz="2600" dirty="0" smtClean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600" dirty="0" smtClean="0">
                <a:ea typeface="ＭＳ Ｐゴシック" charset="-128"/>
                <a:cs typeface="+mn-cs"/>
              </a:rPr>
              <a:t>Leg&gt;arm weakness</a:t>
            </a:r>
            <a:endParaRPr lang="en-US" sz="2600" dirty="0">
              <a:ea typeface="ＭＳ Ｐゴシック" charset="-128"/>
              <a:cs typeface="+mn-cs"/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600" dirty="0">
                <a:ea typeface="ＭＳ Ｐゴシック" charset="-128"/>
                <a:cs typeface="+mn-cs"/>
              </a:rPr>
              <a:t>C</a:t>
            </a:r>
            <a:r>
              <a:rPr lang="en-US" sz="2600" dirty="0" smtClean="0">
                <a:ea typeface="ＭＳ Ｐゴシック" charset="-128"/>
                <a:cs typeface="+mn-cs"/>
              </a:rPr>
              <a:t>ognitive</a:t>
            </a:r>
            <a:r>
              <a:rPr lang="en-US" sz="2600" dirty="0">
                <a:ea typeface="ＭＳ Ｐゴシック" charset="-128"/>
                <a:cs typeface="+mn-cs"/>
              </a:rPr>
              <a:t>: muteness, perseveration, </a:t>
            </a:r>
            <a:r>
              <a:rPr lang="en-US" sz="2600" dirty="0" err="1">
                <a:ea typeface="ＭＳ Ｐゴシック" charset="-128"/>
                <a:cs typeface="+mn-cs"/>
              </a:rPr>
              <a:t>abulia</a:t>
            </a:r>
            <a:r>
              <a:rPr lang="en-US" sz="2600" dirty="0">
                <a:ea typeface="ＭＳ Ｐゴシック" charset="-128"/>
                <a:cs typeface="+mn-cs"/>
              </a:rPr>
              <a:t>, </a:t>
            </a:r>
            <a:r>
              <a:rPr lang="en-US" sz="2600" dirty="0" err="1" smtClean="0">
                <a:ea typeface="ＭＳ Ｐゴシック" charset="-128"/>
                <a:cs typeface="+mn-cs"/>
              </a:rPr>
              <a:t>disinhibition</a:t>
            </a:r>
            <a:endParaRPr lang="en-US" sz="2600" dirty="0" smtClean="0">
              <a:ea typeface="ＭＳ Ｐゴシック" charset="-128"/>
              <a:cs typeface="+mn-cs"/>
            </a:endParaRPr>
          </a:p>
          <a:p>
            <a:pPr marL="457200" lvl="1" indent="0">
              <a:lnSpc>
                <a:spcPct val="80000"/>
              </a:lnSpc>
              <a:buFont typeface="Arial" charset="0"/>
              <a:buNone/>
              <a:defRPr/>
            </a:pPr>
            <a:endParaRPr lang="en-US" sz="2600" dirty="0">
              <a:ea typeface="ＭＳ Ｐゴシック" charset="-128"/>
              <a:cs typeface="+mn-cs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600" dirty="0">
                <a:ea typeface="ＭＳ Ｐゴシック" charset="-128"/>
                <a:cs typeface="ＭＳ Ｐゴシック" charset="-128"/>
              </a:rPr>
              <a:t>PCA: </a:t>
            </a:r>
            <a:endParaRPr lang="en-US" sz="2600" dirty="0" smtClean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600" dirty="0">
                <a:ea typeface="ＭＳ Ｐゴシック" charset="-128"/>
                <a:cs typeface="+mn-cs"/>
              </a:rPr>
              <a:t>H</a:t>
            </a:r>
            <a:r>
              <a:rPr lang="en-US" sz="2600" dirty="0" smtClean="0">
                <a:ea typeface="ＭＳ Ｐゴシック" charset="-128"/>
                <a:cs typeface="+mn-cs"/>
              </a:rPr>
              <a:t>emianopia</a:t>
            </a:r>
            <a:endParaRPr lang="en-US" sz="2600" dirty="0">
              <a:ea typeface="ＭＳ Ｐゴシック" charset="-128"/>
              <a:cs typeface="+mn-cs"/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600" dirty="0">
                <a:ea typeface="ＭＳ Ｐゴシック" charset="-128"/>
                <a:cs typeface="+mn-cs"/>
              </a:rPr>
              <a:t>C</a:t>
            </a:r>
            <a:r>
              <a:rPr lang="en-US" sz="2600" dirty="0" smtClean="0">
                <a:ea typeface="ＭＳ Ｐゴシック" charset="-128"/>
                <a:cs typeface="+mn-cs"/>
              </a:rPr>
              <a:t>ognitive</a:t>
            </a:r>
            <a:r>
              <a:rPr lang="en-US" sz="2600" dirty="0">
                <a:ea typeface="ＭＳ Ｐゴシック" charset="-128"/>
                <a:cs typeface="+mn-cs"/>
              </a:rPr>
              <a:t>: memory </a:t>
            </a:r>
            <a:r>
              <a:rPr lang="en-US" sz="2600" dirty="0" smtClean="0">
                <a:ea typeface="ＭＳ Ｐゴシック" charset="-128"/>
                <a:cs typeface="+mn-cs"/>
              </a:rPr>
              <a:t>loss/confusion</a:t>
            </a:r>
            <a:r>
              <a:rPr lang="en-US" sz="2600" dirty="0">
                <a:ea typeface="ＭＳ Ｐゴシック" charset="-128"/>
                <a:cs typeface="+mn-cs"/>
              </a:rPr>
              <a:t>,</a:t>
            </a:r>
            <a:r>
              <a:rPr lang="en-US" sz="2600" dirty="0" smtClean="0">
                <a:ea typeface="ＭＳ Ｐゴシック" charset="-128"/>
                <a:cs typeface="+mn-cs"/>
              </a:rPr>
              <a:t> alexia</a:t>
            </a:r>
          </a:p>
          <a:p>
            <a:pPr marL="457200" lvl="1" indent="0">
              <a:lnSpc>
                <a:spcPct val="80000"/>
              </a:lnSpc>
              <a:buFont typeface="Arial" charset="0"/>
              <a:buNone/>
              <a:defRPr/>
            </a:pPr>
            <a:endParaRPr lang="en-US" sz="2600" dirty="0">
              <a:ea typeface="ＭＳ Ｐゴシック" charset="-128"/>
              <a:cs typeface="+mn-cs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600" dirty="0" smtClean="0">
                <a:ea typeface="ＭＳ Ｐゴシック" charset="-128"/>
                <a:cs typeface="ＭＳ Ｐゴシック" charset="-128"/>
              </a:rPr>
              <a:t>Cerebellum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: </a:t>
            </a:r>
            <a:endParaRPr lang="en-US" sz="2600" dirty="0" smtClean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600" dirty="0" err="1">
                <a:ea typeface="ＭＳ Ｐゴシック" charset="-128"/>
                <a:cs typeface="+mn-cs"/>
              </a:rPr>
              <a:t>I</a:t>
            </a:r>
            <a:r>
              <a:rPr lang="en-US" sz="2600" dirty="0" err="1" smtClean="0">
                <a:ea typeface="ＭＳ Ｐゴシック" charset="-128"/>
                <a:cs typeface="+mn-cs"/>
              </a:rPr>
              <a:t>psilateral</a:t>
            </a:r>
            <a:r>
              <a:rPr lang="en-US" sz="2600" dirty="0" smtClean="0">
                <a:ea typeface="ＭＳ Ｐゴシック" charset="-128"/>
                <a:cs typeface="+mn-cs"/>
              </a:rPr>
              <a:t> ataxia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US" sz="3000" dirty="0">
              <a:ea typeface="ＭＳ Ｐゴシック" charset="-128"/>
              <a:cs typeface="ＭＳ Ｐゴシック" charset="-128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304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200" b="1" dirty="0" smtClean="0"/>
              <a:t>Aphasia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>
                <a:solidFill>
                  <a:srgbClr val="000000"/>
                </a:solidFill>
              </a:rPr>
              <a:t>Broca</a:t>
            </a:r>
            <a:r>
              <a:rPr lang="ja-JP" altLang="en-US" sz="2200" smtClean="0">
                <a:solidFill>
                  <a:srgbClr val="000000"/>
                </a:solidFill>
              </a:rPr>
              <a:t>’</a:t>
            </a:r>
            <a:r>
              <a:rPr lang="en-US" altLang="ja-JP" sz="2200" smtClean="0">
                <a:solidFill>
                  <a:srgbClr val="000000"/>
                </a:solidFill>
              </a:rPr>
              <a:t>s</a:t>
            </a:r>
          </a:p>
          <a:p>
            <a:pPr lvl="1"/>
            <a:r>
              <a:rPr lang="en-US" sz="2200" smtClean="0">
                <a:solidFill>
                  <a:srgbClr val="000000"/>
                </a:solidFill>
              </a:rPr>
              <a:t> </a:t>
            </a:r>
            <a:r>
              <a:rPr lang="en-US" sz="2200" smtClean="0">
                <a:solidFill>
                  <a:srgbClr val="FF0000"/>
                </a:solidFill>
              </a:rPr>
              <a:t>Expressive</a:t>
            </a:r>
            <a:r>
              <a:rPr lang="en-US" sz="2200" smtClean="0">
                <a:solidFill>
                  <a:srgbClr val="000000"/>
                </a:solidFill>
              </a:rPr>
              <a:t> aphasia</a:t>
            </a:r>
          </a:p>
          <a:p>
            <a:pPr lvl="1"/>
            <a:r>
              <a:rPr lang="en-US" sz="2200" smtClean="0">
                <a:solidFill>
                  <a:srgbClr val="000000"/>
                </a:solidFill>
              </a:rPr>
              <a:t> Left posterior inferior </a:t>
            </a:r>
          </a:p>
          <a:p>
            <a:pPr lvl="1">
              <a:buFont typeface="Arial" pitchFamily="34" charset="0"/>
              <a:buNone/>
            </a:pPr>
            <a:r>
              <a:rPr lang="en-US" sz="2200" smtClean="0">
                <a:solidFill>
                  <a:srgbClr val="000000"/>
                </a:solidFill>
              </a:rPr>
              <a:t>	frontal gyrus</a:t>
            </a:r>
          </a:p>
          <a:p>
            <a:pPr>
              <a:buFont typeface="Arial" pitchFamily="34" charset="0"/>
              <a:buNone/>
            </a:pPr>
            <a:endParaRPr lang="en-US" sz="2200" smtClean="0">
              <a:solidFill>
                <a:srgbClr val="000000"/>
              </a:solidFill>
            </a:endParaRPr>
          </a:p>
          <a:p>
            <a:r>
              <a:rPr lang="en-US" sz="2200" smtClean="0">
                <a:solidFill>
                  <a:srgbClr val="000000"/>
                </a:solidFill>
              </a:rPr>
              <a:t>Wernicke</a:t>
            </a:r>
            <a:r>
              <a:rPr lang="ja-JP" altLang="en-US" sz="2200" smtClean="0">
                <a:solidFill>
                  <a:srgbClr val="000000"/>
                </a:solidFill>
              </a:rPr>
              <a:t>’</a:t>
            </a:r>
            <a:r>
              <a:rPr lang="en-US" altLang="ja-JP" sz="2200" smtClean="0">
                <a:solidFill>
                  <a:srgbClr val="000000"/>
                </a:solidFill>
              </a:rPr>
              <a:t>s</a:t>
            </a:r>
          </a:p>
          <a:p>
            <a:pPr lvl="1"/>
            <a:r>
              <a:rPr lang="en-US" sz="2200" smtClean="0">
                <a:solidFill>
                  <a:srgbClr val="FF0000"/>
                </a:solidFill>
              </a:rPr>
              <a:t>Receptive</a:t>
            </a:r>
            <a:r>
              <a:rPr lang="en-US" sz="2200" smtClean="0">
                <a:solidFill>
                  <a:srgbClr val="000000"/>
                </a:solidFill>
              </a:rPr>
              <a:t> aphasia</a:t>
            </a:r>
          </a:p>
          <a:p>
            <a:pPr lvl="1"/>
            <a:r>
              <a:rPr lang="en-US" sz="2200" smtClean="0">
                <a:solidFill>
                  <a:srgbClr val="000000"/>
                </a:solidFill>
              </a:rPr>
              <a:t>Posterior part of the superior temporal gyrus</a:t>
            </a:r>
          </a:p>
          <a:p>
            <a:pPr lvl="1"/>
            <a:r>
              <a:rPr lang="en-US" sz="2200" smtClean="0">
                <a:solidFill>
                  <a:srgbClr val="000000"/>
                </a:solidFill>
              </a:rPr>
              <a:t>Located on the dominant side (left) of the brain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52600"/>
            <a:ext cx="393223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407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/>
              <a:t>Neurological examination 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cs typeface="Tahoma" pitchFamily="34" charset="0"/>
              </a:rPr>
              <a:t>E</a:t>
            </a:r>
            <a:r>
              <a:rPr lang="en-US" baseline="-25000" dirty="0" smtClean="0">
                <a:cs typeface="Tahoma" pitchFamily="34" charset="0"/>
              </a:rPr>
              <a:t>2</a:t>
            </a:r>
            <a:r>
              <a:rPr lang="en-US" dirty="0" smtClean="0">
                <a:cs typeface="Tahoma" pitchFamily="34" charset="0"/>
              </a:rPr>
              <a:t>M</a:t>
            </a:r>
            <a:r>
              <a:rPr lang="en-US" baseline="-25000" dirty="0" smtClean="0">
                <a:cs typeface="Tahoma" pitchFamily="34" charset="0"/>
              </a:rPr>
              <a:t>2</a:t>
            </a:r>
            <a:r>
              <a:rPr lang="en-US" dirty="0" smtClean="0">
                <a:cs typeface="Tahoma" pitchFamily="34" charset="0"/>
              </a:rPr>
              <a:t>V</a:t>
            </a:r>
            <a:r>
              <a:rPr lang="en-US" baseline="-25000" dirty="0" smtClean="0">
                <a:cs typeface="Tahoma" pitchFamily="34" charset="0"/>
              </a:rPr>
              <a:t>T</a:t>
            </a:r>
            <a:endParaRPr lang="en-US" dirty="0">
              <a:cs typeface="Tahoma" pitchFamily="34" charset="0"/>
            </a:endParaRPr>
          </a:p>
          <a:p>
            <a:pPr lvl="1"/>
            <a:r>
              <a:rPr lang="en-US" dirty="0" smtClean="0">
                <a:cs typeface="Tahoma" pitchFamily="34" charset="0"/>
              </a:rPr>
              <a:t>Pupil 3 mm RTLBE ,RAPD –</a:t>
            </a:r>
            <a:r>
              <a:rPr lang="en-US" dirty="0" err="1" smtClean="0">
                <a:cs typeface="Tahoma" pitchFamily="34" charset="0"/>
              </a:rPr>
              <a:t>neg</a:t>
            </a:r>
            <a:r>
              <a:rPr lang="en-US" dirty="0" smtClean="0">
                <a:cs typeface="Tahoma" pitchFamily="34" charset="0"/>
              </a:rPr>
              <a:t> ,gaze deviate to </a:t>
            </a:r>
            <a:r>
              <a:rPr lang="en-US" dirty="0" err="1" smtClean="0">
                <a:cs typeface="Tahoma" pitchFamily="34" charset="0"/>
              </a:rPr>
              <a:t>Rt</a:t>
            </a:r>
            <a:endParaRPr lang="en-US" dirty="0" smtClean="0">
              <a:cs typeface="Tahoma" pitchFamily="34" charset="0"/>
            </a:endParaRPr>
          </a:p>
          <a:p>
            <a:pPr lvl="1"/>
            <a:r>
              <a:rPr lang="en-US" dirty="0">
                <a:cs typeface="Tahoma" pitchFamily="34" charset="0"/>
              </a:rPr>
              <a:t>Lt facial palsy</a:t>
            </a:r>
          </a:p>
          <a:p>
            <a:pPr lvl="1"/>
            <a:r>
              <a:rPr lang="en-US" dirty="0" smtClean="0">
                <a:cs typeface="Tahoma" pitchFamily="34" charset="0"/>
              </a:rPr>
              <a:t>Lt homonymous hemianopia</a:t>
            </a:r>
          </a:p>
          <a:p>
            <a:pPr lvl="1"/>
            <a:r>
              <a:rPr lang="en-US" dirty="0" smtClean="0">
                <a:cs typeface="Tahoma" pitchFamily="34" charset="0"/>
              </a:rPr>
              <a:t>Motor grade </a:t>
            </a:r>
          </a:p>
          <a:p>
            <a:pPr lvl="1"/>
            <a:r>
              <a:rPr lang="en-US" dirty="0" smtClean="0">
                <a:cs typeface="Tahoma" pitchFamily="34" charset="0"/>
              </a:rPr>
              <a:t>DTR 2+ all</a:t>
            </a:r>
          </a:p>
          <a:p>
            <a:pPr lvl="1"/>
            <a:r>
              <a:rPr lang="en-US" dirty="0" smtClean="0">
                <a:cs typeface="Tahoma" pitchFamily="34" charset="0"/>
              </a:rPr>
              <a:t>Decrease gag reflex</a:t>
            </a:r>
          </a:p>
          <a:p>
            <a:pPr lvl="1"/>
            <a:r>
              <a:rPr lang="en-US" dirty="0" smtClean="0">
                <a:cs typeface="Tahoma" pitchFamily="34" charset="0"/>
              </a:rPr>
              <a:t>Tongue and uvular in midline</a:t>
            </a:r>
            <a:endParaRPr lang="en-US" dirty="0"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31913"/>
            <a:ext cx="2278785" cy="28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2028428" cy="1047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1857249" cy="122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6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Localization</a:t>
            </a:r>
            <a:r>
              <a:rPr lang="en-US" dirty="0" smtClean="0">
                <a:sym typeface="Wingdings" pitchFamily="2" charset="2"/>
              </a:rPr>
              <a:t> MCA infarction</a:t>
            </a:r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8400"/>
            <a:ext cx="3671937" cy="37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/>
              <a:t>Neurological examination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4448364" cy="37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836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 1  </a:t>
            </a:r>
            <a:br>
              <a:rPr lang="en-US" dirty="0" smtClean="0"/>
            </a:br>
            <a:r>
              <a:rPr lang="th-TH" dirty="0" smtClean="0"/>
              <a:t>ซักประวัติเพิ่มเติม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331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Airway </a:t>
            </a:r>
            <a:r>
              <a:rPr lang="en-US" b="1" dirty="0"/>
              <a:t>and Mechanical </a:t>
            </a:r>
            <a:r>
              <a:rPr lang="en-US" b="1" dirty="0" smtClean="0"/>
              <a:t>Ventilation</a:t>
            </a:r>
          </a:p>
          <a:p>
            <a:pPr lvl="1"/>
            <a:r>
              <a:rPr lang="en-US" b="1" dirty="0" smtClean="0"/>
              <a:t>Maintaining </a:t>
            </a:r>
            <a:r>
              <a:rPr lang="en-US" b="1" dirty="0" err="1"/>
              <a:t>normocarbia</a:t>
            </a:r>
            <a:r>
              <a:rPr lang="en-US" b="1" dirty="0"/>
              <a:t> </a:t>
            </a:r>
          </a:p>
          <a:p>
            <a:pPr lvl="1"/>
            <a:r>
              <a:rPr lang="en-US" b="1" dirty="0" smtClean="0"/>
              <a:t>Intubation </a:t>
            </a:r>
            <a:r>
              <a:rPr lang="en-US" b="1" dirty="0"/>
              <a:t>may be considered for patients </a:t>
            </a:r>
            <a:r>
              <a:rPr lang="en-US" b="1" dirty="0" smtClean="0"/>
              <a:t>with decreased </a:t>
            </a:r>
            <a:r>
              <a:rPr lang="en-US" b="1" dirty="0"/>
              <a:t>levels of consciousness resulting in </a:t>
            </a:r>
            <a:r>
              <a:rPr lang="en-US" b="1" dirty="0" smtClean="0"/>
              <a:t>poor oxygenation </a:t>
            </a:r>
            <a:r>
              <a:rPr lang="en-US" b="1" dirty="0"/>
              <a:t>or impaired control of secretions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4"/>
            <a:ext cx="8748464" cy="228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608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520"/>
            <a:ext cx="8748464" cy="228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38944" y="206084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Hemodynamic Support and Blood Pressure Management</a:t>
            </a:r>
          </a:p>
          <a:p>
            <a:pPr lvl="1"/>
            <a:r>
              <a:rPr lang="en-US" b="1" dirty="0" smtClean="0"/>
              <a:t>Aggressive </a:t>
            </a:r>
            <a:r>
              <a:rPr lang="en-US" b="1" dirty="0"/>
              <a:t>treatment of worsening cardiac </a:t>
            </a:r>
            <a:r>
              <a:rPr lang="en-US" b="1" dirty="0" smtClean="0"/>
              <a:t>arrhythmias with </a:t>
            </a:r>
            <a:r>
              <a:rPr lang="en-US" b="1" dirty="0"/>
              <a:t>appropriate medications and </a:t>
            </a:r>
            <a:r>
              <a:rPr lang="en-US" b="1" dirty="0" smtClean="0"/>
              <a:t>continued cardiac monitoring</a:t>
            </a:r>
          </a:p>
          <a:p>
            <a:pPr lvl="1"/>
            <a:r>
              <a:rPr lang="en-US" b="1" dirty="0"/>
              <a:t>Use of adequate fluid administration with isotonic fluids </a:t>
            </a:r>
          </a:p>
          <a:p>
            <a:pPr lvl="1"/>
            <a:r>
              <a:rPr lang="en-US" b="1" dirty="0"/>
              <a:t>Hypotonic or hypo-</a:t>
            </a:r>
            <a:r>
              <a:rPr lang="en-US" b="1" dirty="0" err="1"/>
              <a:t>osmolar</a:t>
            </a:r>
            <a:r>
              <a:rPr lang="en-US" b="1" dirty="0"/>
              <a:t> fluids are not recommended</a:t>
            </a:r>
          </a:p>
          <a:p>
            <a:pPr lvl="1"/>
            <a:r>
              <a:rPr lang="en-US" b="1" dirty="0"/>
              <a:t>Use of prophylactic osmotic diuretics before apparent swelling is not recommended</a:t>
            </a:r>
          </a:p>
          <a:p>
            <a:pPr lvl="2"/>
            <a:endParaRPr lang="en-US" b="1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5727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Hemodynamic </a:t>
            </a:r>
            <a:r>
              <a:rPr lang="en-US" b="1" dirty="0"/>
              <a:t>Support and Blood </a:t>
            </a:r>
            <a:r>
              <a:rPr lang="en-US" b="1" dirty="0" smtClean="0"/>
              <a:t>Pressure Management</a:t>
            </a:r>
            <a:endParaRPr lang="en-US" b="1" dirty="0"/>
          </a:p>
          <a:p>
            <a:pPr lvl="1"/>
            <a:r>
              <a:rPr lang="en-US" b="1" dirty="0"/>
              <a:t>Blood pressure–lowering drugs may be considered for the treatment of extreme hypertension</a:t>
            </a:r>
          </a:p>
          <a:p>
            <a:endParaRPr lang="en-US" b="1" dirty="0" smtClean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3"/>
            <a:ext cx="8748464" cy="228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333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13440" y="1916832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Glucose Management</a:t>
            </a:r>
          </a:p>
          <a:p>
            <a:pPr lvl="1"/>
            <a:r>
              <a:rPr lang="en-US" b="1" dirty="0" smtClean="0"/>
              <a:t>Hyperglycemia </a:t>
            </a:r>
            <a:r>
              <a:rPr lang="en-US" b="1" dirty="0"/>
              <a:t>should be avoided, and glucose </a:t>
            </a:r>
            <a:r>
              <a:rPr lang="en-US" b="1" dirty="0" smtClean="0"/>
              <a:t>levels between </a:t>
            </a:r>
            <a:r>
              <a:rPr lang="en-US" b="1" dirty="0"/>
              <a:t>140 and 180 mg/</a:t>
            </a:r>
            <a:r>
              <a:rPr lang="en-US" b="1" dirty="0" err="1"/>
              <a:t>dL</a:t>
            </a:r>
            <a:r>
              <a:rPr lang="en-US" b="1" dirty="0"/>
              <a:t> are </a:t>
            </a:r>
            <a:r>
              <a:rPr lang="en-US" b="1" dirty="0" smtClean="0"/>
              <a:t>recommended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Tight </a:t>
            </a:r>
            <a:r>
              <a:rPr lang="en-US" b="1" dirty="0"/>
              <a:t>glycemic control (glucose &lt;110 mg/</a:t>
            </a:r>
            <a:r>
              <a:rPr lang="en-US" b="1" dirty="0" err="1"/>
              <a:t>dL</a:t>
            </a:r>
            <a:r>
              <a:rPr lang="en-US" b="1" dirty="0"/>
              <a:t>) is </a:t>
            </a:r>
            <a:r>
              <a:rPr lang="en-US" b="1" dirty="0" smtClean="0"/>
              <a:t>not indicated</a:t>
            </a:r>
            <a:r>
              <a:rPr lang="en-US" b="1" dirty="0"/>
              <a:t>, but an insulin infusion may be used </a:t>
            </a:r>
            <a:r>
              <a:rPr lang="en-US" b="1" dirty="0" smtClean="0"/>
              <a:t>to avoid </a:t>
            </a:r>
            <a:r>
              <a:rPr lang="en-US" b="1" dirty="0"/>
              <a:t>significant </a:t>
            </a:r>
            <a:r>
              <a:rPr lang="en-US" b="1" dirty="0" smtClean="0"/>
              <a:t>hyperglycemia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Hypoglycemia </a:t>
            </a:r>
            <a:r>
              <a:rPr lang="en-US" b="1" dirty="0"/>
              <a:t>should be avoided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8" y="116632"/>
            <a:ext cx="8748464" cy="228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727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Temperature Management</a:t>
            </a:r>
          </a:p>
          <a:p>
            <a:pPr lvl="1"/>
            <a:r>
              <a:rPr lang="en-US" b="1" dirty="0" smtClean="0"/>
              <a:t>Temperature </a:t>
            </a:r>
            <a:r>
              <a:rPr lang="en-US" b="1" dirty="0"/>
              <a:t>management is part of basic </a:t>
            </a:r>
            <a:r>
              <a:rPr lang="en-US" b="1" dirty="0" smtClean="0"/>
              <a:t>support, and </a:t>
            </a:r>
            <a:r>
              <a:rPr lang="en-US" b="1" dirty="0"/>
              <a:t>a normal temperature is reasonable 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The </a:t>
            </a:r>
            <a:r>
              <a:rPr lang="en-US" b="1" dirty="0"/>
              <a:t>effectiveness of the use of therapeutic </a:t>
            </a:r>
            <a:r>
              <a:rPr lang="en-US" b="1" dirty="0" smtClean="0"/>
              <a:t>hypothermia before </a:t>
            </a:r>
            <a:r>
              <a:rPr lang="en-US" b="1" dirty="0"/>
              <a:t>brain swelling is not known</a:t>
            </a: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0" y="116632"/>
            <a:ext cx="8748464" cy="228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995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33656" y="2492896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ICP </a:t>
            </a:r>
            <a:r>
              <a:rPr lang="en-US" b="1" dirty="0" smtClean="0"/>
              <a:t>Management</a:t>
            </a:r>
          </a:p>
          <a:p>
            <a:pPr lvl="1"/>
            <a:r>
              <a:rPr lang="en-US" b="1" dirty="0" smtClean="0"/>
              <a:t>Routine </a:t>
            </a:r>
            <a:r>
              <a:rPr lang="en-US" b="1" dirty="0"/>
              <a:t>ICP monitoring is not indicated in </a:t>
            </a:r>
            <a:r>
              <a:rPr lang="en-US" b="1" dirty="0" smtClean="0"/>
              <a:t>hemispheric ischemic </a:t>
            </a:r>
            <a:r>
              <a:rPr lang="en-US" b="1" dirty="0"/>
              <a:t>stroke </a:t>
            </a:r>
            <a:endParaRPr lang="en-US" b="1" dirty="0" smtClean="0"/>
          </a:p>
          <a:p>
            <a:pPr lvl="1"/>
            <a:endParaRPr lang="en-US" b="1" dirty="0"/>
          </a:p>
          <a:p>
            <a:pPr lvl="1"/>
            <a:r>
              <a:rPr lang="en-US" b="1" dirty="0" err="1" smtClean="0"/>
              <a:t>Ventriculostomy</a:t>
            </a:r>
            <a:r>
              <a:rPr lang="en-US" b="1" dirty="0" smtClean="0"/>
              <a:t> </a:t>
            </a:r>
            <a:r>
              <a:rPr lang="en-US" b="1" dirty="0"/>
              <a:t>is recommended in </a:t>
            </a:r>
            <a:r>
              <a:rPr lang="en-US" b="1" dirty="0" smtClean="0"/>
              <a:t>obstructive hydrocephalus </a:t>
            </a:r>
            <a:r>
              <a:rPr lang="en-US" b="1" dirty="0"/>
              <a:t>after a cerebellar infarct but </a:t>
            </a:r>
            <a:r>
              <a:rPr lang="en-US" b="1" dirty="0" smtClean="0"/>
              <a:t>should be </a:t>
            </a:r>
            <a:r>
              <a:rPr lang="en-US" b="1" dirty="0"/>
              <a:t>followed or accompanied by </a:t>
            </a:r>
            <a:r>
              <a:rPr lang="en-US" b="1" dirty="0" err="1" smtClean="0"/>
              <a:t>decompressive</a:t>
            </a:r>
            <a:endParaRPr lang="en-US" b="1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4" y="0"/>
            <a:ext cx="8748464" cy="228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91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Miscellaneous Medical </a:t>
            </a:r>
            <a:r>
              <a:rPr lang="en-US" b="1" dirty="0" smtClean="0"/>
              <a:t>Measures</a:t>
            </a:r>
          </a:p>
          <a:p>
            <a:pPr lvl="1"/>
            <a:r>
              <a:rPr lang="en-US" b="1" dirty="0" smtClean="0"/>
              <a:t>Deep </a:t>
            </a:r>
            <a:r>
              <a:rPr lang="en-US" b="1" dirty="0"/>
              <a:t>venous thrombosis prophylaxis with </a:t>
            </a:r>
            <a:r>
              <a:rPr lang="en-US" b="1" dirty="0" smtClean="0"/>
              <a:t>subcutaneous or </a:t>
            </a:r>
            <a:r>
              <a:rPr lang="en-US" b="1" dirty="0"/>
              <a:t>low-molecular-weight heparin should be </a:t>
            </a:r>
            <a:r>
              <a:rPr lang="en-US" b="1" dirty="0" smtClean="0"/>
              <a:t>used </a:t>
            </a:r>
          </a:p>
          <a:p>
            <a:pPr lvl="1"/>
            <a:r>
              <a:rPr lang="en-US" b="1" dirty="0" smtClean="0"/>
              <a:t>Intravenous </a:t>
            </a:r>
            <a:r>
              <a:rPr lang="en-US" b="1" dirty="0"/>
              <a:t>heparin or combination </a:t>
            </a:r>
            <a:r>
              <a:rPr lang="en-US" b="1" dirty="0" smtClean="0"/>
              <a:t>antiplatelet agents </a:t>
            </a:r>
            <a:r>
              <a:rPr lang="en-US" b="1" dirty="0"/>
              <a:t>are not recommended in patients with </a:t>
            </a:r>
            <a:r>
              <a:rPr lang="en-US" b="1" dirty="0" smtClean="0"/>
              <a:t>swollen strokes </a:t>
            </a:r>
          </a:p>
          <a:p>
            <a:pPr lvl="1"/>
            <a:r>
              <a:rPr lang="en-US" b="1" dirty="0" smtClean="0"/>
              <a:t>Seizure </a:t>
            </a:r>
            <a:r>
              <a:rPr lang="en-US" b="1" dirty="0"/>
              <a:t>prophylaxis in patients without </a:t>
            </a:r>
            <a:r>
              <a:rPr lang="en-US" b="1" dirty="0" smtClean="0"/>
              <a:t>seizures at presentation </a:t>
            </a:r>
            <a:r>
              <a:rPr lang="en-US" b="1" dirty="0"/>
              <a:t>is not </a:t>
            </a:r>
            <a:r>
              <a:rPr lang="en-US" b="1" dirty="0" smtClean="0"/>
              <a:t>indicated </a:t>
            </a:r>
            <a:endParaRPr lang="en-US" b="1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6"/>
            <a:ext cx="8748464" cy="228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91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Hx</a:t>
            </a:r>
            <a:r>
              <a:rPr lang="en-US" dirty="0" smtClean="0"/>
              <a:t> surgery</a:t>
            </a:r>
          </a:p>
          <a:p>
            <a:r>
              <a:rPr lang="en-US" dirty="0" smtClean="0"/>
              <a:t>Anticoagulant</a:t>
            </a:r>
          </a:p>
          <a:p>
            <a:r>
              <a:rPr lang="en-US" dirty="0" smtClean="0"/>
              <a:t>Last echo</a:t>
            </a:r>
          </a:p>
          <a:p>
            <a:r>
              <a:rPr lang="en-US" dirty="0" smtClean="0"/>
              <a:t>Complication</a:t>
            </a:r>
          </a:p>
          <a:p>
            <a:r>
              <a:rPr lang="en-US" dirty="0" smtClean="0"/>
              <a:t>IE prophylaxis  </a:t>
            </a:r>
          </a:p>
          <a:p>
            <a:endParaRPr lang="th-TH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Severe MR s/p MV </a:t>
            </a:r>
            <a:r>
              <a:rPr lang="en-US" b="1" dirty="0" smtClean="0"/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41702159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159"/>
            <a:ext cx="7848872" cy="669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958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b="1" dirty="0" smtClean="0"/>
              <a:t>Considerations</a:t>
            </a:r>
            <a:endParaRPr lang="en-US" dirty="0"/>
          </a:p>
          <a:p>
            <a:pPr fontAlgn="base"/>
            <a:r>
              <a:rPr lang="en-US" dirty="0"/>
              <a:t>↑ risk of perioperative cardiac complications (MI/CHF)</a:t>
            </a:r>
          </a:p>
          <a:p>
            <a:pPr fontAlgn="base"/>
            <a:r>
              <a:rPr lang="en-US" dirty="0"/>
              <a:t>Hemodynamic alterations associated with MR:</a:t>
            </a:r>
          </a:p>
          <a:p>
            <a:pPr lvl="1" fontAlgn="base"/>
            <a:r>
              <a:rPr lang="en-US" dirty="0"/>
              <a:t>Left atrial volume overload &amp; ↓ forward cardiac output (CO)</a:t>
            </a:r>
          </a:p>
          <a:p>
            <a:pPr lvl="1" fontAlgn="base"/>
            <a:r>
              <a:rPr lang="en-US" dirty="0"/>
              <a:t>Potential for LV dysfunction (from overload)</a:t>
            </a:r>
          </a:p>
          <a:p>
            <a:pPr lvl="1" fontAlgn="base"/>
            <a:r>
              <a:rPr lang="en-US" dirty="0"/>
              <a:t>Potential for arrhythmias (atrial fibrillation commonly) due to LA dilatation</a:t>
            </a:r>
          </a:p>
          <a:p>
            <a:pPr lvl="1" fontAlgn="base"/>
            <a:r>
              <a:rPr lang="en-US" dirty="0"/>
              <a:t>Potential for pulmonary hypertension leading to RV dysfunction</a:t>
            </a:r>
          </a:p>
          <a:p>
            <a:endParaRPr lang="th-TH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Severe MR s/p MV </a:t>
            </a:r>
            <a:r>
              <a:rPr lang="en-US" b="1" dirty="0" smtClean="0"/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20553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s/p MVR </a:t>
            </a:r>
            <a:r>
              <a:rPr lang="th-TH" dirty="0" err="1"/>
              <a:t>ตค</a:t>
            </a:r>
            <a:r>
              <a:rPr lang="th-TH" dirty="0"/>
              <a:t> </a:t>
            </a:r>
            <a:r>
              <a:rPr lang="en-US" dirty="0" smtClean="0"/>
              <a:t>59</a:t>
            </a:r>
            <a:r>
              <a:rPr lang="en-US" dirty="0" smtClean="0">
                <a:sym typeface="Wingdings" pitchFamily="2" charset="2"/>
              </a:rPr>
              <a:t> GA c ETT</a:t>
            </a:r>
          </a:p>
          <a:p>
            <a:r>
              <a:rPr lang="en-US" dirty="0" smtClean="0">
                <a:sym typeface="Wingdings" pitchFamily="2" charset="2"/>
              </a:rPr>
              <a:t>Mitral valve prolapse c severe MR MV repair 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	on warfarin off  </a:t>
            </a:r>
            <a:r>
              <a:rPr lang="th-TH" dirty="0" err="1" smtClean="0">
                <a:sym typeface="Wingdings" pitchFamily="2" charset="2"/>
              </a:rPr>
              <a:t>กพ</a:t>
            </a:r>
            <a:r>
              <a:rPr lang="th-TH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60</a:t>
            </a:r>
          </a:p>
          <a:p>
            <a:r>
              <a:rPr lang="en-US" dirty="0" smtClean="0">
                <a:sym typeface="Wingdings" pitchFamily="2" charset="2"/>
              </a:rPr>
              <a:t>No complication</a:t>
            </a:r>
          </a:p>
          <a:p>
            <a:r>
              <a:rPr lang="en-US" dirty="0" smtClean="0">
                <a:sym typeface="Wingdings" pitchFamily="2" charset="2"/>
              </a:rPr>
              <a:t>No </a:t>
            </a:r>
            <a:r>
              <a:rPr lang="en-US" dirty="0" err="1" smtClean="0">
                <a:sym typeface="Wingdings" pitchFamily="2" charset="2"/>
              </a:rPr>
              <a:t>hx</a:t>
            </a:r>
            <a:r>
              <a:rPr lang="en-US" dirty="0" smtClean="0">
                <a:sym typeface="Wingdings" pitchFamily="2" charset="2"/>
              </a:rPr>
              <a:t> difficult intubation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Past history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9883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 smtClean="0"/>
              <a:t>Considerations</a:t>
            </a:r>
            <a:endParaRPr lang="en-US" dirty="0"/>
          </a:p>
          <a:p>
            <a:pPr fontAlgn="base"/>
            <a:r>
              <a:rPr lang="en-US" dirty="0" smtClean="0"/>
              <a:t>Management </a:t>
            </a:r>
            <a:r>
              <a:rPr lang="en-US" dirty="0"/>
              <a:t>of medical therapy:</a:t>
            </a:r>
          </a:p>
          <a:p>
            <a:pPr lvl="1" fontAlgn="base"/>
            <a:r>
              <a:rPr lang="en-US" dirty="0"/>
              <a:t>ACE inhibitors, beta-blockers, digoxin, calcium channel blockers</a:t>
            </a:r>
          </a:p>
          <a:p>
            <a:pPr fontAlgn="base"/>
            <a:r>
              <a:rPr lang="en-US" dirty="0"/>
              <a:t> </a:t>
            </a:r>
          </a:p>
          <a:p>
            <a:endParaRPr lang="th-TH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Severe MR s/p MV </a:t>
            </a:r>
            <a:r>
              <a:rPr lang="en-US" b="1" dirty="0" smtClean="0"/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25569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Echocardiography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Mild LV dilatation</a:t>
            </a:r>
          </a:p>
          <a:p>
            <a:r>
              <a:rPr lang="en-US" dirty="0" smtClean="0"/>
              <a:t>Preserved LV systolic function</a:t>
            </a:r>
          </a:p>
          <a:p>
            <a:r>
              <a:rPr lang="en-US" dirty="0" smtClean="0"/>
              <a:t>Mild concentric LVH</a:t>
            </a:r>
          </a:p>
          <a:p>
            <a:r>
              <a:rPr lang="en-US" dirty="0" smtClean="0"/>
              <a:t>No RWMA</a:t>
            </a:r>
          </a:p>
          <a:p>
            <a:r>
              <a:rPr lang="en-US" dirty="0" smtClean="0"/>
              <a:t>Mild TR </a:t>
            </a:r>
          </a:p>
          <a:p>
            <a:r>
              <a:rPr lang="en-US" dirty="0" smtClean="0"/>
              <a:t>Normal RVSP</a:t>
            </a:r>
          </a:p>
          <a:p>
            <a:r>
              <a:rPr lang="en-US" dirty="0" smtClean="0"/>
              <a:t>Normal diastolic function</a:t>
            </a:r>
          </a:p>
          <a:p>
            <a:r>
              <a:rPr lang="en-US" dirty="0" smtClean="0"/>
              <a:t>Moderate MR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97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IE prophylaxis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33299"/>
            <a:ext cx="6726683" cy="532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1259632" y="2628920"/>
            <a:ext cx="6408712" cy="360040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3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84" y="1484784"/>
            <a:ext cx="8915316" cy="476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/>
              <a:t>IE prophylaxis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3491880" y="3140968"/>
            <a:ext cx="5472608" cy="360040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16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End organ damage </a:t>
            </a:r>
            <a:r>
              <a:rPr lang="en-US" dirty="0"/>
              <a:t>caused by long standing hypertension : </a:t>
            </a:r>
          </a:p>
          <a:p>
            <a:pPr>
              <a:buFontTx/>
              <a:buChar char="-"/>
            </a:pPr>
            <a:r>
              <a:rPr lang="en-US" dirty="0"/>
              <a:t>CVS : LVH, MI, CHF </a:t>
            </a:r>
          </a:p>
          <a:p>
            <a:pPr>
              <a:buFontTx/>
              <a:buChar char="-"/>
            </a:pPr>
            <a:r>
              <a:rPr lang="en-US" dirty="0"/>
              <a:t>Renal involvement : nephropathy </a:t>
            </a:r>
          </a:p>
          <a:p>
            <a:pPr>
              <a:buFontTx/>
              <a:buChar char="-"/>
            </a:pPr>
            <a:r>
              <a:rPr lang="en-US" dirty="0"/>
              <a:t>Cerebral involvement : TIA, stroke </a:t>
            </a:r>
          </a:p>
          <a:p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hape 492"/>
          <p:cNvSpPr txBox="1">
            <a:spLocks/>
          </p:cNvSpPr>
          <p:nvPr/>
        </p:nvSpPr>
        <p:spPr>
          <a:xfrm>
            <a:off x="467544" y="260645"/>
            <a:ext cx="8229600" cy="1143001"/>
          </a:xfrm>
          <a:prstGeom prst="rect">
            <a:avLst/>
          </a:prstGeom>
          <a:solidFill>
            <a:srgbClr val="FCD5B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144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Identified current therapy </a:t>
            </a:r>
          </a:p>
          <a:p>
            <a:pPr>
              <a:buFontTx/>
              <a:buChar char="-"/>
            </a:pPr>
            <a:r>
              <a:rPr lang="en-US" dirty="0"/>
              <a:t>Evaluated EKG, CXR, serum creatinine</a:t>
            </a:r>
          </a:p>
          <a:p>
            <a:pPr>
              <a:buFontTx/>
              <a:buChar char="-"/>
            </a:pPr>
            <a:r>
              <a:rPr lang="en-US" dirty="0"/>
              <a:t>Identified normal baseline BP</a:t>
            </a:r>
          </a:p>
        </p:txBody>
      </p:sp>
      <p:sp>
        <p:nvSpPr>
          <p:cNvPr id="5" name="Shape 492"/>
          <p:cNvSpPr txBox="1">
            <a:spLocks/>
          </p:cNvSpPr>
          <p:nvPr/>
        </p:nvSpPr>
        <p:spPr>
          <a:xfrm>
            <a:off x="467544" y="260645"/>
            <a:ext cx="8229600" cy="1143001"/>
          </a:xfrm>
          <a:prstGeom prst="rect">
            <a:avLst/>
          </a:prstGeom>
          <a:solidFill>
            <a:srgbClr val="FCD5B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  <a:endParaRPr lang="en-US" sz="2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1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648072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Tahoma" pitchFamily="34" charset="0"/>
              </a:rPr>
              <a:t>Preparations</a:t>
            </a:r>
            <a:endParaRPr lang="th-TH" b="1" dirty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908720"/>
            <a:ext cx="3888432" cy="568863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800" dirty="0"/>
              <a:t>Inform consent</a:t>
            </a:r>
          </a:p>
          <a:p>
            <a:r>
              <a:rPr lang="en-US" sz="1800" dirty="0"/>
              <a:t>NPO </a:t>
            </a:r>
          </a:p>
          <a:p>
            <a:r>
              <a:rPr lang="en-US" sz="1800" dirty="0"/>
              <a:t>Force air warmer</a:t>
            </a:r>
          </a:p>
          <a:p>
            <a:r>
              <a:rPr lang="en-US" sz="1800" dirty="0"/>
              <a:t>Warm IV </a:t>
            </a:r>
            <a:r>
              <a:rPr lang="en-US" sz="1800" dirty="0" smtClean="0"/>
              <a:t>fluid</a:t>
            </a:r>
          </a:p>
          <a:p>
            <a:r>
              <a:rPr lang="en-US" sz="1800" dirty="0" smtClean="0"/>
              <a:t>Foley </a:t>
            </a:r>
            <a:r>
              <a:rPr lang="en-US" sz="1800" dirty="0" err="1" smtClean="0"/>
              <a:t>cath</a:t>
            </a:r>
            <a:endParaRPr lang="en-US" sz="1800" dirty="0" smtClean="0"/>
          </a:p>
          <a:p>
            <a:r>
              <a:rPr lang="en-US" sz="1800" dirty="0" err="1" smtClean="0"/>
              <a:t>Icu</a:t>
            </a:r>
            <a:r>
              <a:rPr lang="en-US" sz="1800" dirty="0" smtClean="0"/>
              <a:t> post op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032448" cy="568863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Acute ischemic stroke</a:t>
            </a:r>
          </a:p>
          <a:p>
            <a:r>
              <a:rPr lang="en-US" sz="2000" dirty="0" smtClean="0"/>
              <a:t>Large </a:t>
            </a:r>
            <a:r>
              <a:rPr lang="en-US" sz="2000" dirty="0"/>
              <a:t>bore IV </a:t>
            </a:r>
          </a:p>
          <a:p>
            <a:r>
              <a:rPr lang="en-US" sz="2000" dirty="0"/>
              <a:t>Blood component : PRC 4,FFP 4,Plt 10</a:t>
            </a:r>
          </a:p>
          <a:p>
            <a:r>
              <a:rPr lang="en-US" sz="2000" dirty="0"/>
              <a:t>Antihypertensive drugs :  </a:t>
            </a:r>
            <a:r>
              <a:rPr lang="en-US" sz="2000" dirty="0" err="1"/>
              <a:t>Esmolol</a:t>
            </a:r>
            <a:r>
              <a:rPr lang="en-US" sz="2000" dirty="0"/>
              <a:t> , </a:t>
            </a:r>
            <a:r>
              <a:rPr lang="en-US" sz="2000" dirty="0" err="1"/>
              <a:t>Nicardipine</a:t>
            </a:r>
            <a:endParaRPr lang="en-US" sz="2000" dirty="0"/>
          </a:p>
          <a:p>
            <a:r>
              <a:rPr lang="en-US" sz="2000" dirty="0"/>
              <a:t>Vasopressor : Norepinephrine</a:t>
            </a:r>
          </a:p>
          <a:p>
            <a:r>
              <a:rPr lang="en-US" sz="2000" dirty="0" err="1"/>
              <a:t>Mannitol</a:t>
            </a:r>
            <a:endParaRPr lang="en-US" sz="2000" dirty="0"/>
          </a:p>
          <a:p>
            <a:r>
              <a:rPr lang="en-US" sz="2000" dirty="0"/>
              <a:t>Antiepileptic </a:t>
            </a:r>
          </a:p>
          <a:p>
            <a:pPr marL="0" indent="0">
              <a:buNone/>
            </a:pPr>
            <a:r>
              <a:rPr lang="en-US" sz="2000" b="1" dirty="0" smtClean="0"/>
              <a:t>Mitral valve regurgitation</a:t>
            </a:r>
          </a:p>
          <a:p>
            <a:r>
              <a:rPr lang="en-US" sz="2000" dirty="0" smtClean="0"/>
              <a:t>Inotropic drug : dopamine, </a:t>
            </a:r>
            <a:r>
              <a:rPr lang="en-US" sz="2000" dirty="0" err="1" smtClean="0"/>
              <a:t>dobutamine</a:t>
            </a:r>
            <a:endParaRPr lang="en-US" sz="2000" dirty="0" smtClean="0"/>
          </a:p>
          <a:p>
            <a:r>
              <a:rPr lang="en-US" sz="2000" dirty="0" smtClean="0"/>
              <a:t>ATB for IE prophylaxis</a:t>
            </a:r>
            <a:endParaRPr lang="en-US" sz="2000" dirty="0"/>
          </a:p>
          <a:p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6906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Monitoring </a:t>
            </a:r>
            <a:endParaRPr lang="en-US" b="1" dirty="0" smtClean="0"/>
          </a:p>
          <a:p>
            <a:pPr lvl="1"/>
            <a:r>
              <a:rPr lang="en-US" dirty="0"/>
              <a:t>Standard monitoring : NIBP,O</a:t>
            </a:r>
            <a:r>
              <a:rPr lang="en-US" baseline="-25000" dirty="0"/>
              <a:t>2</a:t>
            </a:r>
            <a:r>
              <a:rPr lang="en-US" dirty="0"/>
              <a:t>sat,ETCO</a:t>
            </a:r>
            <a:r>
              <a:rPr lang="en-US" baseline="-25000" dirty="0"/>
              <a:t>2 </a:t>
            </a:r>
            <a:r>
              <a:rPr lang="en-US" dirty="0"/>
              <a:t>EKG , Temperature</a:t>
            </a:r>
          </a:p>
          <a:p>
            <a:pPr lvl="1"/>
            <a:r>
              <a:rPr lang="en-US" dirty="0"/>
              <a:t>Invasive monitoring : A line  ,     C-line ?</a:t>
            </a:r>
          </a:p>
          <a:p>
            <a:pPr lvl="1"/>
            <a:r>
              <a:rPr lang="en-US" dirty="0"/>
              <a:t>Other : urine output</a:t>
            </a:r>
          </a:p>
          <a:p>
            <a:endParaRPr lang="en-US" b="1" dirty="0" smtClean="0"/>
          </a:p>
          <a:p>
            <a:r>
              <a:rPr lang="en-US" b="1" dirty="0" smtClean="0"/>
              <a:t>Positioning </a:t>
            </a:r>
            <a:r>
              <a:rPr lang="en-US" b="1" dirty="0"/>
              <a:t>	</a:t>
            </a:r>
          </a:p>
          <a:p>
            <a:pPr lvl="1"/>
            <a:r>
              <a:rPr lang="en-US" dirty="0" smtClean="0"/>
              <a:t>Supine </a:t>
            </a:r>
            <a:endParaRPr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hape 492"/>
          <p:cNvSpPr txBox="1">
            <a:spLocks/>
          </p:cNvSpPr>
          <p:nvPr/>
        </p:nvSpPr>
        <p:spPr>
          <a:xfrm>
            <a:off x="457200" y="274638"/>
            <a:ext cx="8229600" cy="1143001"/>
          </a:xfrm>
          <a:prstGeom prst="rect">
            <a:avLst/>
          </a:prstGeom>
          <a:solidFill>
            <a:srgbClr val="FCD5B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1800" b="0"/>
            </a:pPr>
            <a:r>
              <a:rPr lang="en-US" sz="4000" dirty="0" smtClean="0"/>
              <a:t>Preparation &amp; premedication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9077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b="1" dirty="0" smtClean="0"/>
              <a:t>Choice </a:t>
            </a:r>
            <a:r>
              <a:rPr lang="en-US" b="1" dirty="0"/>
              <a:t>o</a:t>
            </a:r>
            <a:r>
              <a:rPr lang="en-US" b="1" dirty="0" smtClean="0"/>
              <a:t>f anesthesia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 c ETT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28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Effect of anesthetic drugs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1768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8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endParaRPr lang="en-US" dirty="0" smtClean="0">
              <a:cs typeface="Tahoma" pitchFamily="34" charset="0"/>
            </a:endParaRPr>
          </a:p>
          <a:p>
            <a:pPr lvl="1">
              <a:defRPr/>
            </a:pPr>
            <a:r>
              <a:rPr lang="en-US" dirty="0" smtClean="0">
                <a:cs typeface="Tahoma" pitchFamily="34" charset="0"/>
              </a:rPr>
              <a:t>No </a:t>
            </a:r>
            <a:r>
              <a:rPr lang="en-US" dirty="0">
                <a:cs typeface="Tahoma" pitchFamily="34" charset="0"/>
              </a:rPr>
              <a:t>history of drugs or foods </a:t>
            </a:r>
            <a:r>
              <a:rPr lang="en-US" dirty="0" smtClean="0">
                <a:cs typeface="Tahoma" pitchFamily="34" charset="0"/>
              </a:rPr>
              <a:t>allergy</a:t>
            </a:r>
          </a:p>
          <a:p>
            <a:pPr lvl="1">
              <a:defRPr/>
            </a:pPr>
            <a:r>
              <a:rPr lang="en-US" dirty="0">
                <a:cs typeface="Tahoma" pitchFamily="34" charset="0"/>
              </a:rPr>
              <a:t>No history of </a:t>
            </a:r>
            <a:r>
              <a:rPr lang="en-US" dirty="0" smtClean="0">
                <a:cs typeface="Tahoma" pitchFamily="34" charset="0"/>
              </a:rPr>
              <a:t>CVA , IHD </a:t>
            </a:r>
            <a:endParaRPr lang="en-US" dirty="0">
              <a:cs typeface="Tahoma" pitchFamily="34" charset="0"/>
            </a:endParaRPr>
          </a:p>
          <a:p>
            <a:pPr lvl="1">
              <a:defRPr/>
            </a:pPr>
            <a:r>
              <a:rPr lang="en-US" dirty="0" smtClean="0">
                <a:cs typeface="Tahoma" pitchFamily="34" charset="0"/>
              </a:rPr>
              <a:t>NO </a:t>
            </a:r>
            <a:r>
              <a:rPr lang="en-US" dirty="0" err="1" smtClean="0">
                <a:cs typeface="Tahoma" pitchFamily="34" charset="0"/>
              </a:rPr>
              <a:t>hx</a:t>
            </a:r>
            <a:r>
              <a:rPr lang="en-US" dirty="0" smtClean="0">
                <a:cs typeface="Tahoma" pitchFamily="34" charset="0"/>
              </a:rPr>
              <a:t> smoking </a:t>
            </a:r>
            <a:endParaRPr lang="en-US" dirty="0">
              <a:cs typeface="Tahoma" pitchFamily="34" charset="0"/>
            </a:endParaRPr>
          </a:p>
          <a:p>
            <a:pPr lvl="1">
              <a:defRPr/>
            </a:pPr>
            <a:r>
              <a:rPr lang="en-US" dirty="0" smtClean="0">
                <a:cs typeface="Tahoma" pitchFamily="34" charset="0"/>
              </a:rPr>
              <a:t>Alcohol drinking (social)</a:t>
            </a:r>
            <a:endParaRPr lang="en-US" dirty="0">
              <a:cs typeface="Tahoma" pitchFamily="34" charset="0"/>
            </a:endParaRPr>
          </a:p>
          <a:p>
            <a:pPr lvl="1">
              <a:defRPr/>
            </a:pPr>
            <a:r>
              <a:rPr lang="en-US" dirty="0">
                <a:cs typeface="Tahoma" pitchFamily="34" charset="0"/>
              </a:rPr>
              <a:t>No </a:t>
            </a:r>
            <a:r>
              <a:rPr lang="en-US" dirty="0" err="1">
                <a:cs typeface="Tahoma" pitchFamily="34" charset="0"/>
              </a:rPr>
              <a:t>hx</a:t>
            </a:r>
            <a:r>
              <a:rPr lang="en-US" dirty="0">
                <a:cs typeface="Tahoma" pitchFamily="34" charset="0"/>
              </a:rPr>
              <a:t> motion sickness</a:t>
            </a:r>
          </a:p>
          <a:p>
            <a:pPr lvl="1">
              <a:defRPr/>
            </a:pPr>
            <a:r>
              <a:rPr lang="en-US" dirty="0">
                <a:cs typeface="Tahoma" pitchFamily="34" charset="0"/>
              </a:rPr>
              <a:t>FC </a:t>
            </a:r>
            <a:r>
              <a:rPr lang="en-US" dirty="0" smtClean="0">
                <a:cs typeface="Tahoma" pitchFamily="34" charset="0"/>
              </a:rPr>
              <a:t>II</a:t>
            </a:r>
            <a:endParaRPr lang="en-US" dirty="0">
              <a:cs typeface="Tahoma" pitchFamily="34" charset="0"/>
            </a:endParaRPr>
          </a:p>
          <a:p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Past history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7568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12" y="1412776"/>
            <a:ext cx="6768752" cy="526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03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211801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8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R3 </a:t>
            </a:r>
            <a:br>
              <a:rPr lang="en-US" b="1" dirty="0" smtClean="0"/>
            </a:br>
            <a:r>
              <a:rPr lang="en-US" b="1" dirty="0" smtClean="0"/>
              <a:t>anesthetic considerations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44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solidFill>
            <a:srgbClr val="FFFF00"/>
          </a:solidFill>
        </p:spPr>
        <p:txBody>
          <a:bodyPr/>
          <a:lstStyle/>
          <a:p>
            <a:r>
              <a:rPr lang="en-US" b="1" dirty="0" smtClean="0"/>
              <a:t>Anesthetic consideration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12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Intraoperative Management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Maintain CPP</a:t>
            </a:r>
          </a:p>
          <a:p>
            <a:r>
              <a:rPr lang="en-US" dirty="0" smtClean="0"/>
              <a:t>Cerebral protection prevent secondary brain injury </a:t>
            </a:r>
          </a:p>
          <a:p>
            <a:r>
              <a:rPr lang="en-US" dirty="0" smtClean="0"/>
              <a:t>Adequate brain relaxation</a:t>
            </a:r>
          </a:p>
          <a:p>
            <a:r>
              <a:rPr lang="en-US" dirty="0" smtClean="0"/>
              <a:t>Balance fluid and electrolytes</a:t>
            </a:r>
          </a:p>
          <a:p>
            <a:r>
              <a:rPr lang="en-US" dirty="0" smtClean="0"/>
              <a:t>Allow rapid emergence</a:t>
            </a:r>
          </a:p>
          <a:p>
            <a:r>
              <a:rPr lang="en-US" dirty="0"/>
              <a:t>Adequate IV access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41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Cerebral protection</a:t>
            </a:r>
          </a:p>
          <a:p>
            <a:endParaRPr lang="en-US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Intraoperative Management</a:t>
            </a:r>
            <a:endParaRPr lang="th-TH" b="1" dirty="0"/>
          </a:p>
        </p:txBody>
      </p:sp>
      <p:pic>
        <p:nvPicPr>
          <p:cNvPr id="6146" name="Picture 2" descr="C:\Users\Suchart\Google Drive\File_y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" t="38431" b="3895"/>
          <a:stretch/>
        </p:blipFill>
        <p:spPr bwMode="auto">
          <a:xfrm>
            <a:off x="1812809" y="2057400"/>
            <a:ext cx="5654791" cy="45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362200" y="6595646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Cottrell and Patel's </a:t>
            </a:r>
            <a:r>
              <a:rPr lang="en-US" sz="1600" dirty="0" err="1"/>
              <a:t>Neuroanesthesia</a:t>
            </a:r>
            <a:r>
              <a:rPr lang="en-US" sz="1600" dirty="0"/>
              <a:t>, 6th Edition</a:t>
            </a:r>
          </a:p>
        </p:txBody>
      </p:sp>
    </p:spTree>
    <p:extLst>
      <p:ext uri="{BB962C8B-B14F-4D97-AF65-F5344CB8AC3E}">
        <p14:creationId xmlns:p14="http://schemas.microsoft.com/office/powerpoint/2010/main" val="629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700" dirty="0" smtClean="0"/>
              <a:t/>
            </a:r>
            <a:br>
              <a:rPr lang="en-US" sz="3700" dirty="0" smtClean="0"/>
            </a:br>
            <a:endParaRPr lang="en-US" sz="3700" dirty="0" smtClean="0"/>
          </a:p>
        </p:txBody>
      </p:sp>
      <p:sp>
        <p:nvSpPr>
          <p:cNvPr id="727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2200" dirty="0" smtClean="0"/>
          </a:p>
          <a:p>
            <a:pPr marL="0" indent="0"/>
            <a:r>
              <a:rPr lang="en-US" sz="2200" dirty="0" smtClean="0"/>
              <a:t>BP Management</a:t>
            </a:r>
          </a:p>
          <a:p>
            <a:pPr lvl="1"/>
            <a:r>
              <a:rPr lang="en-US" sz="2200" b="1" dirty="0" smtClean="0">
                <a:solidFill>
                  <a:srgbClr val="FF0000"/>
                </a:solidFill>
              </a:rPr>
              <a:t>The goal is to maintain cerebral perfusion!!</a:t>
            </a:r>
          </a:p>
          <a:p>
            <a:pPr lvl="1"/>
            <a:r>
              <a:rPr lang="en-US" sz="2200" dirty="0" smtClean="0"/>
              <a:t>CPP = MAP – ICP </a:t>
            </a:r>
          </a:p>
          <a:p>
            <a:pPr lvl="1"/>
            <a:r>
              <a:rPr lang="en-US" sz="2200" dirty="0" smtClean="0"/>
              <a:t>Higher BP goals with Ischemic stroke</a:t>
            </a:r>
          </a:p>
          <a:p>
            <a:pPr lvl="1"/>
            <a:r>
              <a:rPr lang="en-US" sz="2200" dirty="0" smtClean="0"/>
              <a:t>Lower BP goals with Hemorrhagic stroke (avoid hemorrhagic expansion, especially in AVMs and aneurysms)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Intraoperative Management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989463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BP-AIS Relationship</a:t>
            </a:r>
          </a:p>
        </p:txBody>
      </p:sp>
      <p:sp>
        <p:nvSpPr>
          <p:cNvPr id="73731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60000"/>
              </a:spcBef>
            </a:pPr>
            <a:r>
              <a:rPr lang="en-US" sz="2600" smtClean="0"/>
              <a:t>BP increase is due to arterial occlusion (i.e., an effort to perfuse penumbra)</a:t>
            </a:r>
          </a:p>
          <a:p>
            <a:r>
              <a:rPr lang="en-US" sz="2600" smtClean="0"/>
              <a:t>Failure to recanalize (w/ or w/o thrombolytic therapy) results in high BP and poor neuro outcomes</a:t>
            </a:r>
          </a:p>
          <a:p>
            <a:r>
              <a:rPr lang="en-US" sz="2600" smtClean="0"/>
              <a:t>Lowering BP starves penumbra, worsens outcomes</a:t>
            </a:r>
          </a:p>
          <a:p>
            <a:endParaRPr lang="en-US" smtClean="0"/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3962400" y="1450975"/>
            <a:ext cx="5029200" cy="4800600"/>
            <a:chOff x="2405" y="1025"/>
            <a:chExt cx="2971" cy="2767"/>
          </a:xfrm>
        </p:grpSpPr>
        <p:pic>
          <p:nvPicPr>
            <p:cNvPr id="73734" name="Picture 5" descr="penumbra color slid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72BC"/>
                </a:clrFrom>
                <a:clrTo>
                  <a:srgbClr val="0072B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8" t="8685" r="22975"/>
            <a:stretch>
              <a:fillRect/>
            </a:stretch>
          </p:blipFill>
          <p:spPr bwMode="auto">
            <a:xfrm>
              <a:off x="2417" y="1025"/>
              <a:ext cx="2959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735" name="Rectangle 6"/>
            <p:cNvSpPr>
              <a:spLocks noChangeAspect="1" noChangeArrowheads="1"/>
            </p:cNvSpPr>
            <p:nvPr/>
          </p:nvSpPr>
          <p:spPr bwMode="auto">
            <a:xfrm>
              <a:off x="4299" y="1069"/>
              <a:ext cx="716" cy="1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rPr>
                <a:t>Penumbra</a:t>
              </a:r>
            </a:p>
          </p:txBody>
        </p:sp>
        <p:sp>
          <p:nvSpPr>
            <p:cNvPr id="73736" name="Rectangle 7"/>
            <p:cNvSpPr>
              <a:spLocks noChangeAspect="1" noChangeArrowheads="1"/>
            </p:cNvSpPr>
            <p:nvPr/>
          </p:nvSpPr>
          <p:spPr bwMode="auto">
            <a:xfrm>
              <a:off x="4292" y="1551"/>
              <a:ext cx="339" cy="1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</a:rPr>
                <a:t>Core</a:t>
              </a:r>
            </a:p>
          </p:txBody>
        </p:sp>
        <p:sp>
          <p:nvSpPr>
            <p:cNvPr id="73737" name="Line 8"/>
            <p:cNvSpPr>
              <a:spLocks noChangeAspect="1" noChangeShapeType="1"/>
            </p:cNvSpPr>
            <p:nvPr/>
          </p:nvSpPr>
          <p:spPr bwMode="auto">
            <a:xfrm flipH="1">
              <a:off x="4601" y="1469"/>
              <a:ext cx="293" cy="115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 type="stealth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3738" name="Line 9"/>
            <p:cNvSpPr>
              <a:spLocks noChangeAspect="1" noChangeShapeType="1"/>
            </p:cNvSpPr>
            <p:nvPr/>
          </p:nvSpPr>
          <p:spPr bwMode="auto">
            <a:xfrm>
              <a:off x="4643" y="1211"/>
              <a:ext cx="159" cy="156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3739" name="Rectangle 10"/>
            <p:cNvSpPr>
              <a:spLocks noChangeAspect="1" noChangeArrowheads="1"/>
            </p:cNvSpPr>
            <p:nvPr/>
          </p:nvSpPr>
          <p:spPr bwMode="auto">
            <a:xfrm>
              <a:off x="4502" y="1211"/>
              <a:ext cx="38" cy="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MS PGothic" charset="0"/>
                <a:cs typeface="MS PGothic" charset="0"/>
              </a:endParaRPr>
            </a:p>
          </p:txBody>
        </p:sp>
        <p:grpSp>
          <p:nvGrpSpPr>
            <p:cNvPr id="73740" name="Group 11"/>
            <p:cNvGrpSpPr>
              <a:grpSpLocks noChangeAspect="1"/>
            </p:cNvGrpSpPr>
            <p:nvPr/>
          </p:nvGrpSpPr>
          <p:grpSpPr bwMode="auto">
            <a:xfrm>
              <a:off x="2405" y="2610"/>
              <a:ext cx="1487" cy="1081"/>
              <a:chOff x="1951" y="2610"/>
              <a:chExt cx="1626" cy="1182"/>
            </a:xfrm>
          </p:grpSpPr>
          <p:sp>
            <p:nvSpPr>
              <p:cNvPr id="73741" name="Freeform 12"/>
              <p:cNvSpPr>
                <a:spLocks noChangeAspect="1"/>
              </p:cNvSpPr>
              <p:nvPr/>
            </p:nvSpPr>
            <p:spPr bwMode="auto">
              <a:xfrm>
                <a:off x="2976" y="2610"/>
                <a:ext cx="601" cy="836"/>
              </a:xfrm>
              <a:custGeom>
                <a:avLst/>
                <a:gdLst>
                  <a:gd name="T0" fmla="*/ 48 w 601"/>
                  <a:gd name="T1" fmla="*/ 835 h 836"/>
                  <a:gd name="T2" fmla="*/ 600 w 601"/>
                  <a:gd name="T3" fmla="*/ 0 h 836"/>
                  <a:gd name="T4" fmla="*/ 22 w 601"/>
                  <a:gd name="T5" fmla="*/ 721 h 836"/>
                  <a:gd name="T6" fmla="*/ 0 w 601"/>
                  <a:gd name="T7" fmla="*/ 704 h 836"/>
                  <a:gd name="T8" fmla="*/ 48 w 601"/>
                  <a:gd name="T9" fmla="*/ 835 h 8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1" h="836">
                    <a:moveTo>
                      <a:pt x="48" y="835"/>
                    </a:moveTo>
                    <a:lnTo>
                      <a:pt x="600" y="0"/>
                    </a:lnTo>
                    <a:lnTo>
                      <a:pt x="22" y="721"/>
                    </a:lnTo>
                    <a:lnTo>
                      <a:pt x="0" y="704"/>
                    </a:lnTo>
                    <a:lnTo>
                      <a:pt x="48" y="835"/>
                    </a:lnTo>
                  </a:path>
                </a:pathLst>
              </a:custGeom>
              <a:gradFill rotWithShape="0">
                <a:gsLst>
                  <a:gs pos="0">
                    <a:srgbClr val="4C4C4C"/>
                  </a:gs>
                  <a:gs pos="100000">
                    <a:srgbClr val="0000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graphicFrame>
            <p:nvGraphicFramePr>
              <p:cNvPr id="73742" name="Object 13"/>
              <p:cNvGraphicFramePr>
                <a:graphicFrameLocks noChangeAspect="1"/>
              </p:cNvGraphicFramePr>
              <p:nvPr/>
            </p:nvGraphicFramePr>
            <p:xfrm>
              <a:off x="2064" y="3064"/>
              <a:ext cx="936" cy="7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8" name="Image" r:id="rId5" imgW="2246277" imgH="1564848" progId="Photoshop.Image.4">
                      <p:embed/>
                    </p:oleObj>
                  </mc:Choice>
                  <mc:Fallback>
                    <p:oleObj name="Image" r:id="rId5" imgW="2246277" imgH="1564848" progId="Photoshop.Image.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1810" t="19240" r="32939" b="19070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64" y="3064"/>
                            <a:ext cx="936" cy="72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3743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951" y="3426"/>
                <a:ext cx="662" cy="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  <a:spcBef>
                    <a:spcPct val="50000"/>
                  </a:spcBef>
                  <a:defRPr/>
                </a:pPr>
                <a:r>
                  <a:rPr lang="en-US" sz="1600">
                    <a:solidFill>
                      <a:srgbClr val="000000"/>
                    </a:solidFill>
                    <a:latin typeface="Arial" charset="0"/>
                    <a:ea typeface="MS PGothic" charset="0"/>
                    <a:cs typeface="MS PGothic" charset="0"/>
                  </a:rPr>
                  <a:t>Clot in Artery</a:t>
                </a:r>
              </a:p>
            </p:txBody>
          </p:sp>
          <p:sp>
            <p:nvSpPr>
              <p:cNvPr id="73744" name="Line 15"/>
              <p:cNvSpPr>
                <a:spLocks noChangeAspect="1" noChangeShapeType="1"/>
              </p:cNvSpPr>
              <p:nvPr/>
            </p:nvSpPr>
            <p:spPr bwMode="auto">
              <a:xfrm flipH="1">
                <a:off x="2499" y="3383"/>
                <a:ext cx="298" cy="119"/>
              </a:xfrm>
              <a:prstGeom prst="line">
                <a:avLst/>
              </a:prstGeom>
              <a:noFill/>
              <a:ln w="57150">
                <a:solidFill>
                  <a:srgbClr val="0066FF"/>
                </a:solidFill>
                <a:round/>
                <a:headEnd type="stealth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</p:grpSp>
      </p:grpSp>
      <p:sp>
        <p:nvSpPr>
          <p:cNvPr id="73733" name="Footer Placeholder 1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www.acponline.org/about_acp/chapters/ok/gordon.ppt‎</a:t>
            </a:r>
          </a:p>
        </p:txBody>
      </p:sp>
    </p:spTree>
    <p:extLst>
      <p:ext uri="{BB962C8B-B14F-4D97-AF65-F5344CB8AC3E}">
        <p14:creationId xmlns:p14="http://schemas.microsoft.com/office/powerpoint/2010/main" val="39470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3400"/>
            <a:ext cx="5328592" cy="63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3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42913" y="116632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Save the Penumbra!!</a:t>
            </a:r>
          </a:p>
        </p:txBody>
      </p:sp>
      <p:grpSp>
        <p:nvGrpSpPr>
          <p:cNvPr id="74755" name="Group 38"/>
          <p:cNvGrpSpPr>
            <a:grpSpLocks/>
          </p:cNvGrpSpPr>
          <p:nvPr/>
        </p:nvGrpSpPr>
        <p:grpSpPr bwMode="auto">
          <a:xfrm>
            <a:off x="1698625" y="1782763"/>
            <a:ext cx="6892925" cy="4445000"/>
            <a:chOff x="1178" y="1068"/>
            <a:chExt cx="4342" cy="2800"/>
          </a:xfrm>
        </p:grpSpPr>
        <p:sp>
          <p:nvSpPr>
            <p:cNvPr id="74757" name="Text Box 11"/>
            <p:cNvSpPr txBox="1">
              <a:spLocks noChangeArrowheads="1"/>
            </p:cNvSpPr>
            <p:nvPr/>
          </p:nvSpPr>
          <p:spPr bwMode="auto">
            <a:xfrm>
              <a:off x="4451" y="3147"/>
              <a:ext cx="1005" cy="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lang="en-US" sz="1800" b="1" smtClean="0"/>
                <a:t>CEREBRAL</a:t>
              </a:r>
            </a:p>
            <a:p>
              <a:pPr>
                <a:defRPr/>
              </a:pPr>
              <a:r>
                <a:rPr lang="en-US" sz="1800" b="1" smtClean="0"/>
                <a:t>BLOOD</a:t>
              </a:r>
            </a:p>
            <a:p>
              <a:pPr>
                <a:defRPr/>
              </a:pPr>
              <a:r>
                <a:rPr lang="en-US" sz="1800" b="1" smtClean="0"/>
                <a:t>FLOW</a:t>
              </a:r>
            </a:p>
            <a:p>
              <a:pPr>
                <a:spcBef>
                  <a:spcPct val="20000"/>
                </a:spcBef>
                <a:defRPr/>
              </a:pPr>
              <a:r>
                <a:rPr lang="en-US" sz="1100" b="1" smtClean="0"/>
                <a:t>(ml/100g/min)</a:t>
              </a:r>
            </a:p>
          </p:txBody>
        </p:sp>
        <p:sp>
          <p:nvSpPr>
            <p:cNvPr id="74758" name="Text Box 12"/>
            <p:cNvSpPr txBox="1">
              <a:spLocks noChangeArrowheads="1"/>
            </p:cNvSpPr>
            <p:nvPr/>
          </p:nvSpPr>
          <p:spPr bwMode="auto">
            <a:xfrm>
              <a:off x="1344" y="294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lang="en-US" b="1" smtClean="0"/>
                <a:t>  </a:t>
              </a:r>
            </a:p>
          </p:txBody>
        </p:sp>
        <p:sp>
          <p:nvSpPr>
            <p:cNvPr id="74759" name="Text Box 13"/>
            <p:cNvSpPr txBox="1">
              <a:spLocks noChangeArrowheads="1"/>
            </p:cNvSpPr>
            <p:nvPr/>
          </p:nvSpPr>
          <p:spPr bwMode="auto">
            <a:xfrm>
              <a:off x="4843" y="2397"/>
              <a:ext cx="67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charset="0"/>
                <a:buNone/>
                <a:defRPr/>
              </a:pPr>
              <a:r>
                <a:rPr lang="en-US" sz="2000" b="1" smtClean="0">
                  <a:solidFill>
                    <a:schemeClr val="tx2"/>
                  </a:solidFill>
                  <a:latin typeface="Futura Lt BT" charset="0"/>
                </a:rPr>
                <a:t>CBF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A50021"/>
                </a:buClr>
                <a:buFont typeface="Wingdings" charset="0"/>
                <a:buNone/>
                <a:defRPr/>
              </a:pPr>
              <a:r>
                <a:rPr lang="en-US" sz="2000" b="1" smtClean="0">
                  <a:solidFill>
                    <a:schemeClr val="tx2"/>
                  </a:solidFill>
                  <a:latin typeface="Futura Lt BT" charset="0"/>
                </a:rPr>
                <a:t>&lt; 8</a:t>
              </a:r>
            </a:p>
          </p:txBody>
        </p:sp>
        <p:sp>
          <p:nvSpPr>
            <p:cNvPr id="74760" name="Text Box 14"/>
            <p:cNvSpPr txBox="1">
              <a:spLocks noChangeArrowheads="1"/>
            </p:cNvSpPr>
            <p:nvPr/>
          </p:nvSpPr>
          <p:spPr bwMode="auto">
            <a:xfrm>
              <a:off x="4843" y="1725"/>
              <a:ext cx="67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charset="0"/>
                <a:buNone/>
                <a:defRPr/>
              </a:pPr>
              <a:r>
                <a:rPr lang="en-US" sz="2000" b="1" dirty="0" smtClean="0">
                  <a:solidFill>
                    <a:schemeClr val="tx2"/>
                  </a:solidFill>
                  <a:latin typeface="Futura Lt BT" charset="0"/>
                </a:rPr>
                <a:t>CBF</a:t>
              </a:r>
            </a:p>
            <a:p>
              <a:pPr algn="ctr" eaLnBrk="1" hangingPunct="1">
                <a:lnSpc>
                  <a:spcPct val="60000"/>
                </a:lnSpc>
                <a:spcBef>
                  <a:spcPct val="20000"/>
                </a:spcBef>
                <a:buClr>
                  <a:srgbClr val="A50021"/>
                </a:buClr>
                <a:buFont typeface="Wingdings" charset="0"/>
                <a:buNone/>
                <a:defRPr/>
              </a:pPr>
              <a:r>
                <a:rPr lang="en-US" sz="2000" b="1" dirty="0" smtClean="0">
                  <a:solidFill>
                    <a:schemeClr val="tx2"/>
                  </a:solidFill>
                  <a:latin typeface="Futura Lt BT" charset="0"/>
                </a:rPr>
                <a:t>8-18</a:t>
              </a:r>
            </a:p>
          </p:txBody>
        </p:sp>
        <p:sp>
          <p:nvSpPr>
            <p:cNvPr id="74761" name="Text Box 15"/>
            <p:cNvSpPr txBox="1">
              <a:spLocks noChangeArrowheads="1"/>
            </p:cNvSpPr>
            <p:nvPr/>
          </p:nvSpPr>
          <p:spPr bwMode="auto">
            <a:xfrm>
              <a:off x="2621" y="3117"/>
              <a:ext cx="9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TIME </a:t>
              </a:r>
              <a:r>
                <a:rPr lang="en-US" sz="1600" b="1" smtClean="0"/>
                <a:t>(hours)</a:t>
              </a:r>
            </a:p>
          </p:txBody>
        </p:sp>
        <p:sp>
          <p:nvSpPr>
            <p:cNvPr id="74762" name="Text Box 16"/>
            <p:cNvSpPr txBox="1">
              <a:spLocks noChangeArrowheads="1"/>
            </p:cNvSpPr>
            <p:nvPr/>
          </p:nvSpPr>
          <p:spPr bwMode="auto">
            <a:xfrm>
              <a:off x="2047" y="2933"/>
              <a:ext cx="19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lang="en-US" b="1" smtClean="0"/>
                <a:t>1</a:t>
              </a:r>
            </a:p>
          </p:txBody>
        </p:sp>
        <p:sp>
          <p:nvSpPr>
            <p:cNvPr id="74763" name="Text Box 17"/>
            <p:cNvSpPr txBox="1">
              <a:spLocks noChangeArrowheads="1"/>
            </p:cNvSpPr>
            <p:nvPr/>
          </p:nvSpPr>
          <p:spPr bwMode="auto">
            <a:xfrm>
              <a:off x="2777" y="2933"/>
              <a:ext cx="19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lang="en-US" b="1" smtClean="0"/>
                <a:t>2</a:t>
              </a:r>
            </a:p>
          </p:txBody>
        </p:sp>
        <p:sp>
          <p:nvSpPr>
            <p:cNvPr id="74764" name="Text Box 18"/>
            <p:cNvSpPr txBox="1">
              <a:spLocks noChangeArrowheads="1"/>
            </p:cNvSpPr>
            <p:nvPr/>
          </p:nvSpPr>
          <p:spPr bwMode="auto">
            <a:xfrm>
              <a:off x="3479" y="2933"/>
              <a:ext cx="19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lang="en-US" b="1" smtClean="0"/>
                <a:t>3</a:t>
              </a:r>
            </a:p>
          </p:txBody>
        </p:sp>
        <p:sp>
          <p:nvSpPr>
            <p:cNvPr id="74765" name="Text Box 19"/>
            <p:cNvSpPr txBox="1">
              <a:spLocks noChangeArrowheads="1"/>
            </p:cNvSpPr>
            <p:nvPr/>
          </p:nvSpPr>
          <p:spPr bwMode="auto">
            <a:xfrm>
              <a:off x="1178" y="1225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lang="en-US" b="1" smtClean="0"/>
                <a:t>20</a:t>
              </a:r>
            </a:p>
          </p:txBody>
        </p:sp>
        <p:sp>
          <p:nvSpPr>
            <p:cNvPr id="74766" name="Text Box 20"/>
            <p:cNvSpPr txBox="1">
              <a:spLocks noChangeArrowheads="1"/>
            </p:cNvSpPr>
            <p:nvPr/>
          </p:nvSpPr>
          <p:spPr bwMode="auto">
            <a:xfrm>
              <a:off x="1178" y="162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lang="en-US" b="1" smtClean="0"/>
                <a:t>15</a:t>
              </a:r>
            </a:p>
          </p:txBody>
        </p:sp>
        <p:sp>
          <p:nvSpPr>
            <p:cNvPr id="74767" name="Text Box 21"/>
            <p:cNvSpPr txBox="1">
              <a:spLocks noChangeArrowheads="1"/>
            </p:cNvSpPr>
            <p:nvPr/>
          </p:nvSpPr>
          <p:spPr bwMode="auto">
            <a:xfrm>
              <a:off x="1178" y="2018"/>
              <a:ext cx="27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lang="en-US" b="1" smtClean="0"/>
                <a:t>10</a:t>
              </a:r>
            </a:p>
          </p:txBody>
        </p:sp>
        <p:sp>
          <p:nvSpPr>
            <p:cNvPr id="74768" name="Text Box 22"/>
            <p:cNvSpPr txBox="1">
              <a:spLocks noChangeArrowheads="1"/>
            </p:cNvSpPr>
            <p:nvPr/>
          </p:nvSpPr>
          <p:spPr bwMode="auto">
            <a:xfrm>
              <a:off x="1178" y="2415"/>
              <a:ext cx="27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lang="en-US" b="1" smtClean="0"/>
                <a:t>  5</a:t>
              </a:r>
            </a:p>
          </p:txBody>
        </p:sp>
        <p:sp>
          <p:nvSpPr>
            <p:cNvPr id="74769" name="Text Box 23"/>
            <p:cNvSpPr txBox="1">
              <a:spLocks noChangeArrowheads="1"/>
            </p:cNvSpPr>
            <p:nvPr/>
          </p:nvSpPr>
          <p:spPr bwMode="auto">
            <a:xfrm>
              <a:off x="1228" y="2798"/>
              <a:ext cx="196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>
                <a:defRPr/>
              </a:pPr>
              <a:r>
                <a:rPr lang="en-US" b="1" smtClean="0"/>
                <a:t>  </a:t>
              </a:r>
            </a:p>
          </p:txBody>
        </p:sp>
        <p:sp>
          <p:nvSpPr>
            <p:cNvPr id="74770" name="Line 24"/>
            <p:cNvSpPr>
              <a:spLocks noChangeShapeType="1"/>
            </p:cNvSpPr>
            <p:nvPr/>
          </p:nvSpPr>
          <p:spPr bwMode="auto">
            <a:xfrm flipH="1">
              <a:off x="2024" y="2134"/>
              <a:ext cx="0" cy="422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4771" name="Line 25"/>
            <p:cNvSpPr>
              <a:spLocks noChangeShapeType="1"/>
            </p:cNvSpPr>
            <p:nvPr/>
          </p:nvSpPr>
          <p:spPr bwMode="auto">
            <a:xfrm flipH="1">
              <a:off x="2024" y="1469"/>
              <a:ext cx="0" cy="46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4772" name="Line 26"/>
            <p:cNvSpPr>
              <a:spLocks noChangeShapeType="1"/>
            </p:cNvSpPr>
            <p:nvPr/>
          </p:nvSpPr>
          <p:spPr bwMode="auto">
            <a:xfrm>
              <a:off x="1427" y="2895"/>
              <a:ext cx="30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4773" name="Line 27"/>
            <p:cNvSpPr>
              <a:spLocks noChangeShapeType="1"/>
            </p:cNvSpPr>
            <p:nvPr/>
          </p:nvSpPr>
          <p:spPr bwMode="auto">
            <a:xfrm flipV="1">
              <a:off x="1427" y="1105"/>
              <a:ext cx="0" cy="17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4774" name="Freeform 28"/>
            <p:cNvSpPr>
              <a:spLocks/>
            </p:cNvSpPr>
            <p:nvPr/>
          </p:nvSpPr>
          <p:spPr bwMode="auto">
            <a:xfrm>
              <a:off x="1626" y="2229"/>
              <a:ext cx="2864" cy="666"/>
            </a:xfrm>
            <a:custGeom>
              <a:avLst/>
              <a:gdLst>
                <a:gd name="T0" fmla="*/ 0 w 3264"/>
                <a:gd name="T1" fmla="*/ 0 h 1792"/>
                <a:gd name="T2" fmla="*/ 104 w 3264"/>
                <a:gd name="T3" fmla="*/ 0 h 1792"/>
                <a:gd name="T4" fmla="*/ 355 w 3264"/>
                <a:gd name="T5" fmla="*/ 0 h 1792"/>
                <a:gd name="T6" fmla="*/ 665 w 3264"/>
                <a:gd name="T7" fmla="*/ 0 h 1792"/>
                <a:gd name="T8" fmla="*/ 1006 w 3264"/>
                <a:gd name="T9" fmla="*/ 0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4" h="1792">
                  <a:moveTo>
                    <a:pt x="0" y="1792"/>
                  </a:moveTo>
                  <a:cubicBezTo>
                    <a:pt x="72" y="1548"/>
                    <a:pt x="144" y="1304"/>
                    <a:pt x="336" y="1072"/>
                  </a:cubicBezTo>
                  <a:cubicBezTo>
                    <a:pt x="528" y="840"/>
                    <a:pt x="848" y="568"/>
                    <a:pt x="1152" y="400"/>
                  </a:cubicBezTo>
                  <a:cubicBezTo>
                    <a:pt x="1456" y="232"/>
                    <a:pt x="1808" y="128"/>
                    <a:pt x="2160" y="64"/>
                  </a:cubicBezTo>
                  <a:cubicBezTo>
                    <a:pt x="2512" y="0"/>
                    <a:pt x="3080" y="24"/>
                    <a:pt x="3264" y="16"/>
                  </a:cubicBezTo>
                </a:path>
              </a:pathLst>
            </a:custGeom>
            <a:noFill/>
            <a:ln w="57150" cmpd="sng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4775" name="Line 29"/>
            <p:cNvSpPr>
              <a:spLocks noChangeShapeType="1"/>
            </p:cNvSpPr>
            <p:nvPr/>
          </p:nvSpPr>
          <p:spPr bwMode="auto">
            <a:xfrm>
              <a:off x="1427" y="1443"/>
              <a:ext cx="3104" cy="0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4776" name="Text Box 30"/>
            <p:cNvSpPr txBox="1">
              <a:spLocks noChangeArrowheads="1"/>
            </p:cNvSpPr>
            <p:nvPr/>
          </p:nvSpPr>
          <p:spPr bwMode="auto">
            <a:xfrm>
              <a:off x="1512" y="1872"/>
              <a:ext cx="1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 smtClean="0">
                  <a:solidFill>
                    <a:schemeClr val="folHlink"/>
                  </a:solidFill>
                </a:rPr>
                <a:t>PENUMBRA</a:t>
              </a:r>
            </a:p>
          </p:txBody>
        </p:sp>
        <p:sp>
          <p:nvSpPr>
            <p:cNvPr id="74777" name="Line 31"/>
            <p:cNvSpPr>
              <a:spLocks noChangeShapeType="1"/>
            </p:cNvSpPr>
            <p:nvPr/>
          </p:nvSpPr>
          <p:spPr bwMode="auto">
            <a:xfrm>
              <a:off x="3576" y="2268"/>
              <a:ext cx="0" cy="202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4778" name="Line 32"/>
            <p:cNvSpPr>
              <a:spLocks noChangeShapeType="1"/>
            </p:cNvSpPr>
            <p:nvPr/>
          </p:nvSpPr>
          <p:spPr bwMode="auto">
            <a:xfrm>
              <a:off x="3576" y="2673"/>
              <a:ext cx="0" cy="197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4779" name="Text Box 33"/>
            <p:cNvSpPr txBox="1">
              <a:spLocks noChangeArrowheads="1"/>
            </p:cNvSpPr>
            <p:nvPr/>
          </p:nvSpPr>
          <p:spPr bwMode="auto">
            <a:xfrm>
              <a:off x="3241" y="2429"/>
              <a:ext cx="671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E4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defRPr/>
              </a:pPr>
              <a:r>
                <a:rPr lang="en-US" sz="2400" b="1" smtClean="0">
                  <a:solidFill>
                    <a:srgbClr val="66CCFF"/>
                  </a:solidFill>
                </a:rPr>
                <a:t>CORE</a:t>
              </a:r>
            </a:p>
          </p:txBody>
        </p:sp>
        <p:sp>
          <p:nvSpPr>
            <p:cNvPr id="74780" name="Text Box 34"/>
            <p:cNvSpPr txBox="1">
              <a:spLocks noChangeArrowheads="1"/>
            </p:cNvSpPr>
            <p:nvPr/>
          </p:nvSpPr>
          <p:spPr bwMode="auto">
            <a:xfrm>
              <a:off x="3927" y="1719"/>
              <a:ext cx="100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charset="0"/>
                <a:buNone/>
                <a:defRPr/>
              </a:pPr>
              <a:r>
                <a:rPr lang="en-US" sz="2000" b="1" dirty="0" smtClean="0">
                  <a:solidFill>
                    <a:schemeClr val="tx2"/>
                  </a:solidFill>
                  <a:latin typeface="Futura Lt BT" charset="0"/>
                </a:rPr>
                <a:t>Neuronal dysfunction</a:t>
              </a:r>
            </a:p>
          </p:txBody>
        </p:sp>
        <p:sp>
          <p:nvSpPr>
            <p:cNvPr id="74781" name="Text Box 35"/>
            <p:cNvSpPr txBox="1">
              <a:spLocks noChangeArrowheads="1"/>
            </p:cNvSpPr>
            <p:nvPr/>
          </p:nvSpPr>
          <p:spPr bwMode="auto">
            <a:xfrm>
              <a:off x="3987" y="2390"/>
              <a:ext cx="86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charset="0"/>
                <a:buNone/>
                <a:defRPr/>
              </a:pPr>
              <a:r>
                <a:rPr lang="en-US" sz="2000" b="1" dirty="0" smtClean="0">
                  <a:solidFill>
                    <a:schemeClr val="tx2"/>
                  </a:solidFill>
                  <a:latin typeface="Futura Lt BT" charset="0"/>
                </a:rPr>
                <a:t>Neuronal death</a:t>
              </a:r>
            </a:p>
          </p:txBody>
        </p:sp>
        <p:sp>
          <p:nvSpPr>
            <p:cNvPr id="74782" name="Text Box 36"/>
            <p:cNvSpPr txBox="1">
              <a:spLocks noChangeArrowheads="1"/>
            </p:cNvSpPr>
            <p:nvPr/>
          </p:nvSpPr>
          <p:spPr bwMode="auto">
            <a:xfrm>
              <a:off x="3987" y="1068"/>
              <a:ext cx="86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A50021"/>
                </a:buClr>
                <a:buFont typeface="Wingdings" charset="0"/>
                <a:buNone/>
                <a:defRPr/>
              </a:pPr>
              <a:r>
                <a:rPr lang="en-US" sz="2000" b="1" dirty="0" smtClean="0">
                  <a:solidFill>
                    <a:schemeClr val="tx2"/>
                  </a:solidFill>
                  <a:latin typeface="Futura Lt BT" charset="0"/>
                </a:rPr>
                <a:t>Normal function</a:t>
              </a:r>
            </a:p>
          </p:txBody>
        </p:sp>
      </p:grpSp>
      <p:sp>
        <p:nvSpPr>
          <p:cNvPr id="74756" name="Footer Placeholder 39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  <a:latin typeface="Calibri" pitchFamily="34" charset="0"/>
              </a:rPr>
              <a:t>www.acponline.org/about_acp/chapters/ok/gordon.ppt‎</a:t>
            </a:r>
          </a:p>
        </p:txBody>
      </p:sp>
    </p:spTree>
    <p:extLst>
      <p:ext uri="{BB962C8B-B14F-4D97-AF65-F5344CB8AC3E}">
        <p14:creationId xmlns:p14="http://schemas.microsoft.com/office/powerpoint/2010/main" val="2671607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Current medication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Atorvastatin(40) 1x1 o PC</a:t>
            </a:r>
          </a:p>
          <a:p>
            <a:r>
              <a:rPr lang="en-US" dirty="0" smtClean="0"/>
              <a:t>Furosemide (40) 0.5 x 1 PC</a:t>
            </a:r>
          </a:p>
          <a:p>
            <a:r>
              <a:rPr lang="en-US" dirty="0" err="1" smtClean="0"/>
              <a:t>Metoprolol</a:t>
            </a:r>
            <a:r>
              <a:rPr lang="en-US" dirty="0" smtClean="0"/>
              <a:t>(100) 0.25 x 1 PC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18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Blood sugar control</a:t>
            </a:r>
          </a:p>
          <a:p>
            <a:pPr lvl="1"/>
            <a:r>
              <a:rPr lang="en-US" dirty="0" smtClean="0"/>
              <a:t>Avoid Hypo/Hyperglycemia</a:t>
            </a:r>
          </a:p>
          <a:p>
            <a:pPr lvl="1"/>
            <a:r>
              <a:rPr lang="en-US" dirty="0"/>
              <a:t>glucose levels between 140 and 180 mg/</a:t>
            </a:r>
            <a:r>
              <a:rPr lang="en-US" dirty="0" err="1"/>
              <a:t>dL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Avoid Anemia</a:t>
            </a:r>
          </a:p>
          <a:p>
            <a:pPr lvl="1"/>
            <a:r>
              <a:rPr lang="en-US" dirty="0" smtClean="0"/>
              <a:t>Target 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/>
              <a:t> </a:t>
            </a:r>
            <a:r>
              <a:rPr lang="en-US" dirty="0" smtClean="0"/>
              <a:t>9 - 10 </a:t>
            </a:r>
            <a:r>
              <a:rPr lang="en-US" dirty="0"/>
              <a:t>g/dl 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Intraoperative Management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5044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b="1" dirty="0" smtClean="0"/>
              <a:t>Brain relaxation</a:t>
            </a:r>
          </a:p>
          <a:p>
            <a:r>
              <a:rPr lang="en-US" dirty="0" smtClean="0"/>
              <a:t>20% Mannitol 0.5 - 2 gm/Kg IV over 30 min </a:t>
            </a:r>
            <a:endParaRPr lang="en-US" dirty="0"/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Intraoperative Management</a:t>
            </a:r>
            <a:endParaRPr lang="th-TH" b="1" dirty="0"/>
          </a:p>
        </p:txBody>
      </p:sp>
      <p:pic>
        <p:nvPicPr>
          <p:cNvPr id="5124" name="Picture 4" descr="C:\Users\Suchart\Google Drive\File_00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t="5171" r="2975" b="2314"/>
          <a:stretch/>
        </p:blipFill>
        <p:spPr bwMode="auto">
          <a:xfrm>
            <a:off x="4547062" y="1447800"/>
            <a:ext cx="4139738" cy="542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800600" y="54864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0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en-US" b="1" dirty="0" smtClean="0"/>
              <a:t>Anesthetic goal in mitral regurgitation</a:t>
            </a:r>
            <a:endParaRPr lang="en-US" dirty="0"/>
          </a:p>
          <a:p>
            <a:pPr fontAlgn="base"/>
            <a:r>
              <a:rPr lang="en-US" dirty="0"/>
              <a:t>Maintain forward flow &amp; ↓ </a:t>
            </a:r>
            <a:r>
              <a:rPr lang="en-US" dirty="0" err="1"/>
              <a:t>regurgitant</a:t>
            </a:r>
            <a:r>
              <a:rPr lang="en-US" dirty="0"/>
              <a:t> fraction:</a:t>
            </a:r>
          </a:p>
          <a:p>
            <a:pPr lvl="1" fontAlgn="base"/>
            <a:r>
              <a:rPr lang="en-US" dirty="0"/>
              <a:t>Preload: maintain preload but avoid overload (↑ risk for CHF)</a:t>
            </a:r>
          </a:p>
          <a:p>
            <a:pPr lvl="1" fontAlgn="base"/>
            <a:r>
              <a:rPr lang="en-US" dirty="0"/>
              <a:t>Rate: high-normal rate (80-100bpm) &amp; avoid </a:t>
            </a:r>
            <a:r>
              <a:rPr lang="en-US" dirty="0" err="1"/>
              <a:t>bradycardia</a:t>
            </a:r>
            <a:r>
              <a:rPr lang="en-US" dirty="0"/>
              <a:t> (longer diastole = more regurgitation)</a:t>
            </a:r>
          </a:p>
          <a:p>
            <a:pPr lvl="1" fontAlgn="base"/>
            <a:r>
              <a:rPr lang="en-US" dirty="0"/>
              <a:t>Rhythm: sinus rhythm  </a:t>
            </a:r>
          </a:p>
          <a:p>
            <a:pPr lvl="1" fontAlgn="base"/>
            <a:r>
              <a:rPr lang="en-US" dirty="0"/>
              <a:t>Contractility: maintain or enhance contractility to improve forward flow &amp; reduce </a:t>
            </a:r>
            <a:r>
              <a:rPr lang="en-US" dirty="0" err="1"/>
              <a:t>regurgitant</a:t>
            </a:r>
            <a:r>
              <a:rPr lang="en-US" dirty="0"/>
              <a:t> fraction by constricting mitral valve annulus </a:t>
            </a:r>
          </a:p>
          <a:p>
            <a:pPr lvl="1" fontAlgn="base"/>
            <a:r>
              <a:rPr lang="en-US" dirty="0"/>
              <a:t>Afterload: reduce afterload to enhance forward flow </a:t>
            </a:r>
            <a:endParaRPr lang="en-US" dirty="0" smtClean="0"/>
          </a:p>
          <a:p>
            <a:pPr lvl="1" fontAlgn="base"/>
            <a:endParaRPr lang="en-US" dirty="0"/>
          </a:p>
          <a:p>
            <a:pPr fontAlgn="base"/>
            <a:r>
              <a:rPr lang="en-US" dirty="0"/>
              <a:t>Avoid ↑ in pulmonary vascular resistance to mitigate right heart failure (avoid hypoxia, </a:t>
            </a:r>
            <a:r>
              <a:rPr lang="en-US" dirty="0" err="1"/>
              <a:t>hypercarbia</a:t>
            </a:r>
            <a:r>
              <a:rPr lang="en-US" dirty="0"/>
              <a:t>, acidosis, pain)</a:t>
            </a:r>
          </a:p>
          <a:p>
            <a:pPr fontAlgn="base"/>
            <a:r>
              <a:rPr lang="en-US" dirty="0"/>
              <a:t> </a:t>
            </a:r>
          </a:p>
          <a:p>
            <a:endParaRPr lang="th-TH" dirty="0"/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20728" y="264880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Intraoperative Management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278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" y="620688"/>
            <a:ext cx="932212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ข้อความ 6"/>
          <p:cNvSpPr txBox="1">
            <a:spLocks noChangeArrowheads="1"/>
          </p:cNvSpPr>
          <p:nvPr/>
        </p:nvSpPr>
        <p:spPr bwMode="auto">
          <a:xfrm>
            <a:off x="3275856" y="2348880"/>
            <a:ext cx="4248472" cy="440120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>
              <a:buFontTx/>
              <a:buChar char="-"/>
            </a:pPr>
            <a:r>
              <a:rPr lang="en-US" altLang="th-TH" sz="2000" dirty="0" smtClean="0"/>
              <a:t>BP at OR 144/81 PR 79</a:t>
            </a:r>
          </a:p>
          <a:p>
            <a:pPr>
              <a:buFontTx/>
              <a:buChar char="-"/>
            </a:pPr>
            <a:r>
              <a:rPr lang="en-US" altLang="th-TH" sz="2000" dirty="0" smtClean="0"/>
              <a:t>E2VtM4</a:t>
            </a:r>
          </a:p>
          <a:p>
            <a:pPr>
              <a:buFontTx/>
              <a:buChar char="-"/>
            </a:pPr>
            <a:r>
              <a:rPr lang="en-US" altLang="th-TH" sz="2000" dirty="0"/>
              <a:t>T</a:t>
            </a:r>
            <a:r>
              <a:rPr lang="en-US" altLang="th-TH" sz="2000" dirty="0" smtClean="0"/>
              <a:t>hiopental  50 mg</a:t>
            </a:r>
          </a:p>
          <a:p>
            <a:pPr>
              <a:buFontTx/>
              <a:buChar char="-"/>
            </a:pPr>
            <a:r>
              <a:rPr lang="en-US" altLang="th-TH" sz="2000" dirty="0" err="1" smtClean="0"/>
              <a:t>Nimbex</a:t>
            </a:r>
            <a:r>
              <a:rPr lang="en-US" altLang="th-TH" sz="2000" dirty="0" smtClean="0"/>
              <a:t> 8 mg</a:t>
            </a:r>
          </a:p>
          <a:p>
            <a:pPr>
              <a:buFontTx/>
              <a:buChar char="-"/>
            </a:pPr>
            <a:r>
              <a:rPr lang="en-US" altLang="th-TH" sz="2000" dirty="0" smtClean="0"/>
              <a:t>Access </a:t>
            </a:r>
            <a:r>
              <a:rPr lang="en-US" altLang="th-TH" sz="2000" dirty="0" err="1" smtClean="0"/>
              <a:t>a-line</a:t>
            </a:r>
            <a:endParaRPr lang="en-US" altLang="th-TH" sz="2000" dirty="0" smtClean="0"/>
          </a:p>
          <a:p>
            <a:pPr>
              <a:buFontTx/>
              <a:buChar char="-"/>
            </a:pPr>
            <a:r>
              <a:rPr lang="en-US" altLang="th-TH" sz="2000" dirty="0" smtClean="0"/>
              <a:t>ETT  No 8 depth 23 cm</a:t>
            </a:r>
            <a:endParaRPr lang="en-US" altLang="th-TH" sz="2000" dirty="0"/>
          </a:p>
          <a:p>
            <a:pPr>
              <a:buFontTx/>
              <a:buChar char="-"/>
            </a:pPr>
            <a:r>
              <a:rPr lang="en-US" altLang="th-TH" sz="2000" dirty="0"/>
              <a:t>A</a:t>
            </a:r>
            <a:r>
              <a:rPr lang="en-US" altLang="th-TH" sz="2000" dirty="0" smtClean="0"/>
              <a:t>ir:O</a:t>
            </a:r>
            <a:r>
              <a:rPr lang="en-US" altLang="th-TH" sz="1600" dirty="0" smtClean="0"/>
              <a:t>2</a:t>
            </a:r>
            <a:r>
              <a:rPr lang="en-US" altLang="th-TH" sz="2000" dirty="0" smtClean="0"/>
              <a:t>  1:1</a:t>
            </a:r>
          </a:p>
          <a:p>
            <a:pPr>
              <a:buFontTx/>
              <a:buChar char="-"/>
            </a:pPr>
            <a:r>
              <a:rPr lang="en-US" altLang="th-TH" sz="2000" dirty="0" err="1" smtClean="0"/>
              <a:t>Propofol</a:t>
            </a:r>
            <a:r>
              <a:rPr lang="en-US" altLang="th-TH" sz="2000" dirty="0" smtClean="0"/>
              <a:t> TCI 3-4 mcg/ml</a:t>
            </a:r>
          </a:p>
          <a:p>
            <a:pPr>
              <a:buFontTx/>
              <a:buChar char="-"/>
            </a:pPr>
            <a:r>
              <a:rPr lang="en-US" altLang="th-TH" sz="2000" dirty="0" err="1" smtClean="0"/>
              <a:t>Nimbex</a:t>
            </a:r>
            <a:r>
              <a:rPr lang="en-US" altLang="th-TH" sz="2000" dirty="0" smtClean="0"/>
              <a:t>(1:1) 4 ml/</a:t>
            </a:r>
            <a:r>
              <a:rPr lang="en-US" altLang="th-TH" sz="2000" dirty="0" err="1" smtClean="0"/>
              <a:t>hr</a:t>
            </a:r>
            <a:endParaRPr lang="en-US" altLang="th-TH" sz="2000" dirty="0" smtClean="0"/>
          </a:p>
          <a:p>
            <a:pPr>
              <a:buFontTx/>
              <a:buChar char="-"/>
            </a:pPr>
            <a:r>
              <a:rPr lang="en-US" altLang="th-TH" sz="2000" dirty="0" err="1" smtClean="0"/>
              <a:t>Cefazolin</a:t>
            </a:r>
            <a:r>
              <a:rPr lang="en-US" altLang="th-TH" sz="2000" dirty="0" smtClean="0"/>
              <a:t> 1 </a:t>
            </a:r>
            <a:r>
              <a:rPr lang="en-US" altLang="th-TH" sz="2000" dirty="0" err="1" smtClean="0"/>
              <a:t>gm</a:t>
            </a:r>
            <a:r>
              <a:rPr lang="en-US" altLang="th-TH" sz="2000" dirty="0" smtClean="0"/>
              <a:t> iv before procedure </a:t>
            </a:r>
          </a:p>
          <a:p>
            <a:pPr marL="0" indent="0">
              <a:buFont typeface="Arial" pitchFamily="34" charset="0"/>
              <a:buNone/>
            </a:pPr>
            <a:endParaRPr lang="th-TH" altLang="th-TH" sz="2000" dirty="0"/>
          </a:p>
        </p:txBody>
      </p:sp>
    </p:spTree>
    <p:extLst>
      <p:ext uri="{BB962C8B-B14F-4D97-AF65-F5344CB8AC3E}">
        <p14:creationId xmlns:p14="http://schemas.microsoft.com/office/powerpoint/2010/main" val="12723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" y="408730"/>
            <a:ext cx="932212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ตัวแทนข้อความ 6"/>
          <p:cNvSpPr txBox="1">
            <a:spLocks noChangeArrowheads="1"/>
          </p:cNvSpPr>
          <p:nvPr/>
        </p:nvSpPr>
        <p:spPr bwMode="auto">
          <a:xfrm>
            <a:off x="467544" y="1556792"/>
            <a:ext cx="7056784" cy="249299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>
              <a:buFontTx/>
              <a:buChar char="-"/>
            </a:pPr>
            <a:r>
              <a:rPr lang="en-US" altLang="th-TH" sz="2000" dirty="0" smtClean="0"/>
              <a:t>ABG</a:t>
            </a:r>
          </a:p>
          <a:p>
            <a:pPr>
              <a:buFontTx/>
              <a:buChar char="-"/>
            </a:pPr>
            <a:r>
              <a:rPr lang="en-US" altLang="th-TH" sz="2000" dirty="0" smtClean="0"/>
              <a:t>21.12: </a:t>
            </a:r>
            <a:r>
              <a:rPr lang="en-US" altLang="th-TH" sz="2000" dirty="0" err="1" smtClean="0"/>
              <a:t>Hb</a:t>
            </a:r>
            <a:r>
              <a:rPr lang="en-US" altLang="th-TH" sz="2000" dirty="0" smtClean="0"/>
              <a:t>/</a:t>
            </a:r>
            <a:r>
              <a:rPr lang="en-US" altLang="th-TH" sz="2000" dirty="0" err="1" smtClean="0"/>
              <a:t>Hct</a:t>
            </a:r>
            <a:r>
              <a:rPr lang="en-US" altLang="th-TH" sz="2000" dirty="0" smtClean="0"/>
              <a:t> 14.2/43 pH 7.43 PaCO2 34 HCO3 22  PaO2 289 Na 141 K3.3   </a:t>
            </a:r>
            <a:r>
              <a:rPr lang="en-US" altLang="th-TH" sz="2000" dirty="0" err="1" smtClean="0"/>
              <a:t>Cl</a:t>
            </a:r>
            <a:r>
              <a:rPr lang="en-US" altLang="th-TH" sz="2000" dirty="0" smtClean="0"/>
              <a:t> 108  BE -1.4  </a:t>
            </a:r>
            <a:r>
              <a:rPr lang="en-US" altLang="th-TH" sz="2000" dirty="0" err="1" smtClean="0"/>
              <a:t>Dtx</a:t>
            </a:r>
            <a:r>
              <a:rPr lang="en-US" altLang="th-TH" sz="2000" dirty="0" smtClean="0"/>
              <a:t> 122 </a:t>
            </a:r>
          </a:p>
          <a:p>
            <a:pPr>
              <a:buFontTx/>
              <a:buChar char="-"/>
            </a:pPr>
            <a:r>
              <a:rPr lang="en-US" altLang="th-TH" sz="2000" dirty="0"/>
              <a:t>23.44 </a:t>
            </a:r>
            <a:r>
              <a:rPr lang="en-US" altLang="th-TH" sz="2000" dirty="0" err="1"/>
              <a:t>Hb</a:t>
            </a:r>
            <a:r>
              <a:rPr lang="en-US" altLang="th-TH" sz="2000" dirty="0"/>
              <a:t>/</a:t>
            </a:r>
            <a:r>
              <a:rPr lang="en-US" altLang="th-TH" sz="2000" dirty="0" err="1"/>
              <a:t>Hct</a:t>
            </a:r>
            <a:r>
              <a:rPr lang="en-US" altLang="th-TH" sz="2000"/>
              <a:t> </a:t>
            </a:r>
            <a:r>
              <a:rPr lang="en-US" altLang="th-TH" sz="2000" smtClean="0"/>
              <a:t>9.6/29 </a:t>
            </a:r>
            <a:r>
              <a:rPr lang="en-US" altLang="th-TH" sz="2000" dirty="0"/>
              <a:t>pH </a:t>
            </a:r>
            <a:r>
              <a:rPr lang="en-US" altLang="th-TH" sz="2000" dirty="0" smtClean="0"/>
              <a:t>7.41 </a:t>
            </a:r>
            <a:r>
              <a:rPr lang="en-US" altLang="th-TH" sz="2000" dirty="0"/>
              <a:t>PaCO2 </a:t>
            </a:r>
            <a:r>
              <a:rPr lang="en-US" altLang="th-TH" sz="2000" dirty="0" smtClean="0"/>
              <a:t>36 HCO3 </a:t>
            </a:r>
            <a:r>
              <a:rPr lang="en-US" altLang="th-TH" sz="2000" dirty="0"/>
              <a:t>22 </a:t>
            </a:r>
            <a:r>
              <a:rPr lang="en-US" altLang="th-TH" sz="2000" dirty="0" smtClean="0"/>
              <a:t>     PaO2 </a:t>
            </a:r>
            <a:r>
              <a:rPr lang="en-US" altLang="th-TH" sz="2000" dirty="0"/>
              <a:t>268 </a:t>
            </a:r>
            <a:r>
              <a:rPr lang="en-US" altLang="th-TH" sz="2000" dirty="0" smtClean="0"/>
              <a:t>Na 140 </a:t>
            </a:r>
            <a:r>
              <a:rPr lang="en-US" altLang="th-TH" sz="2000" dirty="0"/>
              <a:t>K3.3   </a:t>
            </a:r>
            <a:r>
              <a:rPr lang="en-US" altLang="th-TH" sz="2000" dirty="0" err="1"/>
              <a:t>Cl</a:t>
            </a:r>
            <a:r>
              <a:rPr lang="en-US" altLang="th-TH" sz="2000" dirty="0"/>
              <a:t> </a:t>
            </a:r>
            <a:r>
              <a:rPr lang="en-US" altLang="th-TH" sz="2000" dirty="0" smtClean="0"/>
              <a:t>102   BE - 2.2 </a:t>
            </a:r>
            <a:r>
              <a:rPr lang="en-US" altLang="th-TH" sz="2000" dirty="0" err="1" smtClean="0"/>
              <a:t>Dtx</a:t>
            </a:r>
            <a:r>
              <a:rPr lang="en-US" altLang="th-TH" sz="2000" dirty="0" smtClean="0"/>
              <a:t> 125 </a:t>
            </a:r>
            <a:endParaRPr lang="en-US" altLang="th-TH" sz="2000" dirty="0"/>
          </a:p>
          <a:p>
            <a:pPr>
              <a:buFontTx/>
              <a:buChar char="-"/>
            </a:pPr>
            <a:endParaRPr lang="en-US" altLang="th-TH" sz="2000" dirty="0" smtClean="0"/>
          </a:p>
          <a:p>
            <a:pPr>
              <a:buFontTx/>
              <a:buChar char="-"/>
            </a:pPr>
            <a:endParaRPr lang="th-TH" altLang="th-TH" sz="2000" dirty="0"/>
          </a:p>
        </p:txBody>
      </p:sp>
    </p:spTree>
    <p:extLst>
      <p:ext uri="{BB962C8B-B14F-4D97-AF65-F5344CB8AC3E}">
        <p14:creationId xmlns:p14="http://schemas.microsoft.com/office/powerpoint/2010/main" val="213063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" y="408730"/>
            <a:ext cx="932212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ตัวแทนข้อความ 6"/>
          <p:cNvSpPr txBox="1">
            <a:spLocks noChangeArrowheads="1"/>
          </p:cNvSpPr>
          <p:nvPr/>
        </p:nvSpPr>
        <p:spPr bwMode="auto">
          <a:xfrm>
            <a:off x="3419872" y="2348880"/>
            <a:ext cx="4248472" cy="18774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>
              <a:buFontTx/>
              <a:buChar char="-"/>
            </a:pPr>
            <a:r>
              <a:rPr lang="en-US" altLang="th-TH" sz="2000" dirty="0" smtClean="0"/>
              <a:t>Urine output 0.5-1 ml/</a:t>
            </a:r>
            <a:r>
              <a:rPr lang="en-US" altLang="th-TH" sz="2000" dirty="0" err="1" smtClean="0"/>
              <a:t>hr</a:t>
            </a:r>
            <a:endParaRPr lang="en-US" altLang="th-TH" sz="2000" dirty="0" smtClean="0"/>
          </a:p>
          <a:p>
            <a:pPr>
              <a:buFontTx/>
              <a:buChar char="-"/>
            </a:pPr>
            <a:r>
              <a:rPr lang="en-US" altLang="th-TH" sz="2000" dirty="0" smtClean="0"/>
              <a:t>Keep PaCO2 30-35 mmHg</a:t>
            </a:r>
          </a:p>
          <a:p>
            <a:pPr>
              <a:buFontTx/>
              <a:buChar char="-"/>
            </a:pPr>
            <a:r>
              <a:rPr lang="en-US" altLang="th-TH" sz="2000" dirty="0" smtClean="0"/>
              <a:t>Keep MAP 70-80 mmHg</a:t>
            </a:r>
          </a:p>
          <a:p>
            <a:pPr>
              <a:buFontTx/>
              <a:buChar char="-"/>
            </a:pPr>
            <a:endParaRPr lang="en-US" altLang="th-TH" sz="2000" dirty="0" smtClean="0"/>
          </a:p>
          <a:p>
            <a:pPr>
              <a:buFontTx/>
              <a:buChar char="-"/>
            </a:pPr>
            <a:endParaRPr lang="th-TH" altLang="th-TH" sz="2000" dirty="0"/>
          </a:p>
        </p:txBody>
      </p:sp>
    </p:spTree>
    <p:extLst>
      <p:ext uri="{BB962C8B-B14F-4D97-AF65-F5344CB8AC3E}">
        <p14:creationId xmlns:p14="http://schemas.microsoft.com/office/powerpoint/2010/main" val="97245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" y="476672"/>
            <a:ext cx="932212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ข้อความ 6"/>
          <p:cNvSpPr txBox="1">
            <a:spLocks noChangeArrowheads="1"/>
          </p:cNvSpPr>
          <p:nvPr/>
        </p:nvSpPr>
        <p:spPr bwMode="auto">
          <a:xfrm>
            <a:off x="4702650" y="1276094"/>
            <a:ext cx="4248472" cy="43396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ngsana New" pitchFamily="18" charset="-34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th-TH" sz="2000" dirty="0" smtClean="0"/>
              <a:t>Op time 5 </a:t>
            </a:r>
            <a:r>
              <a:rPr lang="en-US" altLang="th-TH" sz="2000" dirty="0" err="1" smtClean="0"/>
              <a:t>hr</a:t>
            </a:r>
            <a:r>
              <a:rPr lang="en-US" altLang="th-TH" sz="2000" dirty="0" smtClean="0"/>
              <a:t> 30min</a:t>
            </a:r>
          </a:p>
          <a:p>
            <a:pPr marL="0" indent="0">
              <a:buFont typeface="Arial" pitchFamily="34" charset="0"/>
              <a:buNone/>
            </a:pPr>
            <a:r>
              <a:rPr lang="en-US" altLang="th-TH" sz="2000" dirty="0" smtClean="0"/>
              <a:t>Fentanyl 100 mcg</a:t>
            </a:r>
          </a:p>
          <a:p>
            <a:pPr marL="0" indent="0">
              <a:buFont typeface="Arial" pitchFamily="34" charset="0"/>
              <a:buNone/>
            </a:pPr>
            <a:r>
              <a:rPr lang="en-US" altLang="th-TH" sz="2000" dirty="0" smtClean="0"/>
              <a:t>Reverse neostigmine 2.5 mg atropine 1.2 mg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th-TH" sz="2000" dirty="0" smtClean="0"/>
              <a:t>I/O 3163/280</a:t>
            </a:r>
          </a:p>
          <a:p>
            <a:pPr marL="0" indent="0">
              <a:buFont typeface="Arial" pitchFamily="34" charset="0"/>
              <a:buNone/>
            </a:pPr>
            <a:r>
              <a:rPr lang="en-US" altLang="th-TH" sz="2000" dirty="0" smtClean="0"/>
              <a:t>Fluid     crystalloid NSS 1400 </a:t>
            </a:r>
            <a:r>
              <a:rPr lang="en-US" altLang="th-TH" sz="2000" dirty="0" err="1" smtClean="0"/>
              <a:t>acetar</a:t>
            </a:r>
            <a:r>
              <a:rPr lang="en-US" altLang="th-TH" sz="2000" dirty="0" smtClean="0"/>
              <a:t> 1300</a:t>
            </a:r>
          </a:p>
          <a:p>
            <a:pPr marL="0" indent="0">
              <a:buFont typeface="Arial" pitchFamily="34" charset="0"/>
              <a:buNone/>
            </a:pPr>
            <a:r>
              <a:rPr lang="en-US" altLang="th-TH" sz="2000" dirty="0"/>
              <a:t>	</a:t>
            </a:r>
            <a:r>
              <a:rPr lang="en-US" altLang="th-TH" sz="2000" dirty="0" smtClean="0"/>
              <a:t>colloid </a:t>
            </a:r>
            <a:r>
              <a:rPr lang="en-US" altLang="th-TH" sz="2000" dirty="0" err="1" smtClean="0"/>
              <a:t>voluven</a:t>
            </a:r>
            <a:r>
              <a:rPr lang="en-US" altLang="th-TH" sz="2000" dirty="0" smtClean="0"/>
              <a:t> 500</a:t>
            </a:r>
          </a:p>
          <a:p>
            <a:pPr marL="0" indent="0">
              <a:buFont typeface="Arial" pitchFamily="34" charset="0"/>
              <a:buNone/>
            </a:pPr>
            <a:r>
              <a:rPr lang="en-US" altLang="th-TH" sz="2000" dirty="0"/>
              <a:t>	</a:t>
            </a:r>
            <a:r>
              <a:rPr lang="en-US" altLang="th-TH" sz="2000" dirty="0" smtClean="0"/>
              <a:t>blood </a:t>
            </a:r>
            <a:r>
              <a:rPr lang="en-US" altLang="th-TH" sz="2000" dirty="0" err="1" smtClean="0"/>
              <a:t>compenent</a:t>
            </a:r>
            <a:r>
              <a:rPr lang="en-US" altLang="th-TH" sz="2000" dirty="0" smtClean="0"/>
              <a:t> PRC 1 u</a:t>
            </a:r>
          </a:p>
          <a:p>
            <a:pPr marL="0" indent="0">
              <a:buFont typeface="Arial" pitchFamily="34" charset="0"/>
              <a:buNone/>
            </a:pPr>
            <a:r>
              <a:rPr lang="en-US" altLang="th-TH" sz="2000" dirty="0" smtClean="0"/>
              <a:t>EBL 1800 ml</a:t>
            </a:r>
          </a:p>
          <a:p>
            <a:pPr marL="0" indent="0">
              <a:buFont typeface="Arial" pitchFamily="34" charset="0"/>
              <a:buNone/>
            </a:pPr>
            <a:r>
              <a:rPr lang="en-US" altLang="th-TH" sz="2000" dirty="0"/>
              <a:t> </a:t>
            </a:r>
            <a:r>
              <a:rPr lang="en-US" altLang="th-TH" sz="2000" dirty="0" smtClean="0"/>
              <a:t>   </a:t>
            </a:r>
          </a:p>
          <a:p>
            <a:pPr marL="0" indent="0">
              <a:buFont typeface="Arial" pitchFamily="34" charset="0"/>
              <a:buNone/>
            </a:pPr>
            <a:endParaRPr lang="th-TH" altLang="th-TH" sz="2000" dirty="0"/>
          </a:p>
        </p:txBody>
      </p:sp>
    </p:spTree>
    <p:extLst>
      <p:ext uri="{BB962C8B-B14F-4D97-AF65-F5344CB8AC3E}">
        <p14:creationId xmlns:p14="http://schemas.microsoft.com/office/powerpoint/2010/main" val="25392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Post operative(day1)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en-US" b="1" dirty="0" smtClean="0"/>
              <a:t>S</a:t>
            </a:r>
            <a:r>
              <a:rPr lang="en-US" dirty="0" smtClean="0"/>
              <a:t> :</a:t>
            </a:r>
            <a:r>
              <a:rPr lang="th-TH" dirty="0" smtClean="0"/>
              <a:t>ตื่นรู้ตัว  ทำตามสั่งได้ ยังมีอ่อนแรง มีไข้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O</a:t>
            </a:r>
            <a:r>
              <a:rPr lang="en-US" dirty="0" smtClean="0"/>
              <a:t>:BT 38.1  PR 88 BP 158/ 70 RR 18 </a:t>
            </a:r>
          </a:p>
          <a:p>
            <a:pPr marL="457200" lvl="1" indent="0">
              <a:buNone/>
            </a:pPr>
            <a:r>
              <a:rPr lang="en-US" dirty="0" err="1" smtClean="0"/>
              <a:t>Neuro</a:t>
            </a:r>
            <a:r>
              <a:rPr lang="en-US" dirty="0" smtClean="0"/>
              <a:t> :E3VtM6  pupil 3mm RTLBE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motor </a:t>
            </a:r>
          </a:p>
          <a:p>
            <a:pPr marL="457200" lvl="1" indent="0">
              <a:buNone/>
            </a:pPr>
            <a:r>
              <a:rPr lang="en-US" dirty="0" smtClean="0"/>
              <a:t>CVS:</a:t>
            </a:r>
            <a:r>
              <a:rPr lang="en-US" altLang="th-TH" dirty="0">
                <a:cs typeface="Tahoma" panose="020B0604030504040204" pitchFamily="34" charset="0"/>
              </a:rPr>
              <a:t> </a:t>
            </a:r>
            <a:r>
              <a:rPr lang="en-US" altLang="th-TH" dirty="0" err="1">
                <a:cs typeface="Tahoma" panose="020B0604030504040204" pitchFamily="34" charset="0"/>
              </a:rPr>
              <a:t>pansystolic</a:t>
            </a:r>
            <a:r>
              <a:rPr lang="en-US" altLang="th-TH" dirty="0">
                <a:cs typeface="Tahoma" panose="020B0604030504040204" pitchFamily="34" charset="0"/>
              </a:rPr>
              <a:t> murmur gr III radiate to axillary </a:t>
            </a:r>
            <a:endParaRPr lang="en-US" altLang="th-TH" dirty="0" smtClean="0"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cs typeface="Tahoma" panose="020B0604030504040204" pitchFamily="34" charset="0"/>
              </a:rPr>
              <a:t>Respiratory :</a:t>
            </a:r>
            <a:r>
              <a:rPr lang="en-US" dirty="0"/>
              <a:t>clear , equal breath sound both </a:t>
            </a:r>
            <a:r>
              <a:rPr lang="en-US" dirty="0" smtClean="0"/>
              <a:t>lung</a:t>
            </a:r>
          </a:p>
          <a:p>
            <a:pPr marL="457200" lvl="1" indent="0">
              <a:buNone/>
            </a:pPr>
            <a:r>
              <a:rPr lang="en-US" b="1" dirty="0" smtClean="0"/>
              <a:t>A+P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err="1" smtClean="0"/>
              <a:t>Hemato</a:t>
            </a:r>
            <a:r>
              <a:rPr lang="en-US" dirty="0" smtClean="0"/>
              <a:t> : </a:t>
            </a:r>
            <a:r>
              <a:rPr lang="en-US" dirty="0" err="1" smtClean="0"/>
              <a:t>hct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26.9  , </a:t>
            </a:r>
            <a:r>
              <a:rPr lang="en-US" dirty="0" err="1" smtClean="0">
                <a:sym typeface="Wingdings" pitchFamily="2" charset="2"/>
              </a:rPr>
              <a:t>plt</a:t>
            </a:r>
            <a:r>
              <a:rPr lang="en-US" dirty="0" smtClean="0">
                <a:sym typeface="Wingdings" pitchFamily="2" charset="2"/>
              </a:rPr>
              <a:t> 246000  no bleeding , no ecchymosis</a:t>
            </a:r>
            <a:r>
              <a:rPr lang="en-US" dirty="0">
                <a:sym typeface="Wingdings" pitchFamily="2" charset="2"/>
              </a:rPr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GU : Cr 0.79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e’lyte</a:t>
            </a:r>
            <a:r>
              <a:rPr lang="en-US" dirty="0" smtClean="0">
                <a:sym typeface="Wingdings" pitchFamily="2" charset="2"/>
              </a:rPr>
              <a:t> –normal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I/O 1850/3300 </a:t>
            </a:r>
          </a:p>
          <a:p>
            <a:pPr marL="457200" lvl="1" indent="0">
              <a:buNone/>
            </a:pPr>
            <a:r>
              <a:rPr lang="en-US" dirty="0" smtClean="0"/>
              <a:t>GI :NPO ,  abdomen soft no guarding </a:t>
            </a:r>
            <a:r>
              <a:rPr lang="en-US" dirty="0"/>
              <a:t>no </a:t>
            </a:r>
            <a:r>
              <a:rPr lang="en-US" dirty="0" smtClean="0"/>
              <a:t>distension</a:t>
            </a:r>
          </a:p>
          <a:p>
            <a:pPr marL="457200" lvl="1" indent="0">
              <a:buNone/>
            </a:pPr>
            <a:r>
              <a:rPr lang="th-TH" dirty="0"/>
              <a:t>	</a:t>
            </a:r>
            <a:r>
              <a:rPr lang="en-US" dirty="0" smtClean="0"/>
              <a:t>omeprazole 40 mg iv od</a:t>
            </a:r>
          </a:p>
          <a:p>
            <a:pPr marL="457200" lvl="1" indent="0">
              <a:buNone/>
            </a:pPr>
            <a:r>
              <a:rPr lang="en-US" dirty="0" err="1" smtClean="0"/>
              <a:t>Neuro</a:t>
            </a:r>
            <a:r>
              <a:rPr lang="en-US" dirty="0" smtClean="0"/>
              <a:t>: good consciousness , on </a:t>
            </a:r>
            <a:r>
              <a:rPr lang="en-US" dirty="0" err="1" smtClean="0"/>
              <a:t>dilantin</a:t>
            </a:r>
            <a:r>
              <a:rPr lang="en-US" dirty="0" smtClean="0"/>
              <a:t> 100 mg iv q 8 </a:t>
            </a:r>
            <a:r>
              <a:rPr lang="en-US" dirty="0" err="1" smtClean="0"/>
              <a:t>hr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Respiratory : ventilator PCV Pi 10  PEEP 5 FiO2 0.3 RR 14 </a:t>
            </a:r>
            <a:r>
              <a:rPr lang="en-US" dirty="0" smtClean="0">
                <a:sym typeface="Wingdings" pitchFamily="2" charset="2"/>
              </a:rPr>
              <a:t> f/u ABG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Endocrine : </a:t>
            </a:r>
            <a:r>
              <a:rPr lang="en-US" dirty="0" err="1"/>
              <a:t>D</a:t>
            </a:r>
            <a:r>
              <a:rPr lang="en-US" dirty="0" err="1" smtClean="0"/>
              <a:t>tx</a:t>
            </a:r>
            <a:r>
              <a:rPr lang="en-US" dirty="0" smtClean="0"/>
              <a:t> q 6 </a:t>
            </a:r>
            <a:r>
              <a:rPr lang="en-US" dirty="0" err="1" smtClean="0"/>
              <a:t>hr</a:t>
            </a:r>
            <a:r>
              <a:rPr lang="en-US" dirty="0" smtClean="0"/>
              <a:t> keep 80-180 mg%</a:t>
            </a:r>
          </a:p>
          <a:p>
            <a:pPr marL="457200" lvl="1" indent="0">
              <a:buNone/>
            </a:pPr>
            <a:r>
              <a:rPr lang="en-US" dirty="0" smtClean="0"/>
              <a:t>Pain : fentanyl 50 mcg iv </a:t>
            </a:r>
            <a:r>
              <a:rPr lang="en-US" dirty="0" err="1" smtClean="0"/>
              <a:t>prn</a:t>
            </a:r>
            <a:r>
              <a:rPr lang="en-US" dirty="0" smtClean="0"/>
              <a:t> q 4 </a:t>
            </a:r>
            <a:r>
              <a:rPr lang="en-US" dirty="0" err="1" smtClean="0"/>
              <a:t>hr</a:t>
            </a:r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1857249" cy="122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6256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Post operative(day2)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en-US" b="1" dirty="0" smtClean="0"/>
              <a:t>S</a:t>
            </a:r>
            <a:r>
              <a:rPr lang="en-US" dirty="0" smtClean="0"/>
              <a:t> :</a:t>
            </a:r>
            <a:r>
              <a:rPr lang="th-TH" dirty="0" smtClean="0"/>
              <a:t>ตื่นรู้ตัว  ทำตามสั่งได้</a:t>
            </a: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O</a:t>
            </a:r>
            <a:r>
              <a:rPr lang="en-US" dirty="0" smtClean="0"/>
              <a:t>:BT 37.8  PR 92 BP 150/ 70 RR 18 </a:t>
            </a:r>
          </a:p>
          <a:p>
            <a:pPr marL="457200" lvl="1" indent="0">
              <a:buNone/>
            </a:pPr>
            <a:r>
              <a:rPr lang="en-US" dirty="0" err="1" smtClean="0"/>
              <a:t>Neuro</a:t>
            </a:r>
            <a:r>
              <a:rPr lang="en-US" dirty="0" smtClean="0"/>
              <a:t> :E4VtM6  pupil 3mm RTLBE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motor </a:t>
            </a:r>
          </a:p>
          <a:p>
            <a:pPr marL="457200" lvl="1" indent="0">
              <a:buNone/>
            </a:pPr>
            <a:r>
              <a:rPr lang="en-US" dirty="0" smtClean="0"/>
              <a:t>CVS:</a:t>
            </a:r>
            <a:r>
              <a:rPr lang="en-US" altLang="th-TH" dirty="0">
                <a:cs typeface="Tahoma" panose="020B0604030504040204" pitchFamily="34" charset="0"/>
              </a:rPr>
              <a:t> </a:t>
            </a:r>
            <a:r>
              <a:rPr lang="en-US" altLang="th-TH" dirty="0" err="1">
                <a:cs typeface="Tahoma" panose="020B0604030504040204" pitchFamily="34" charset="0"/>
              </a:rPr>
              <a:t>pansystolic</a:t>
            </a:r>
            <a:r>
              <a:rPr lang="en-US" altLang="th-TH" dirty="0">
                <a:cs typeface="Tahoma" panose="020B0604030504040204" pitchFamily="34" charset="0"/>
              </a:rPr>
              <a:t> murmur gr III radiate to axillary </a:t>
            </a:r>
            <a:endParaRPr lang="en-US" altLang="th-TH" dirty="0" smtClean="0"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US" dirty="0" smtClean="0">
                <a:cs typeface="Tahoma" panose="020B0604030504040204" pitchFamily="34" charset="0"/>
              </a:rPr>
              <a:t>Respiratory :</a:t>
            </a:r>
            <a:r>
              <a:rPr lang="en-US" dirty="0"/>
              <a:t>clear , equal breath sound both </a:t>
            </a:r>
            <a:r>
              <a:rPr lang="en-US" dirty="0" smtClean="0"/>
              <a:t>lung</a:t>
            </a:r>
          </a:p>
          <a:p>
            <a:pPr marL="457200" lvl="1" indent="0">
              <a:buNone/>
            </a:pPr>
            <a:r>
              <a:rPr lang="en-US" b="1" dirty="0" smtClean="0"/>
              <a:t>A+P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dirty="0" err="1" smtClean="0"/>
              <a:t>Hemato</a:t>
            </a:r>
            <a:r>
              <a:rPr lang="en-US" dirty="0" smtClean="0"/>
              <a:t> : </a:t>
            </a:r>
            <a:r>
              <a:rPr lang="en-US" dirty="0" err="1" smtClean="0"/>
              <a:t>hct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29  , </a:t>
            </a:r>
            <a:r>
              <a:rPr lang="en-US" dirty="0" err="1" smtClean="0">
                <a:sym typeface="Wingdings" pitchFamily="2" charset="2"/>
              </a:rPr>
              <a:t>plt</a:t>
            </a:r>
            <a:r>
              <a:rPr lang="en-US" dirty="0" smtClean="0">
                <a:sym typeface="Wingdings" pitchFamily="2" charset="2"/>
              </a:rPr>
              <a:t> 156000  no bleeding , no ecchymosis</a:t>
            </a:r>
            <a:r>
              <a:rPr lang="en-US" dirty="0">
                <a:sym typeface="Wingdings" pitchFamily="2" charset="2"/>
              </a:rPr>
              <a:t>	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GU : Cr 0.79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 err="1" smtClean="0">
                <a:sym typeface="Wingdings" pitchFamily="2" charset="2"/>
              </a:rPr>
              <a:t>e’lyte</a:t>
            </a:r>
            <a:r>
              <a:rPr lang="en-US" dirty="0" smtClean="0">
                <a:sym typeface="Wingdings" pitchFamily="2" charset="2"/>
              </a:rPr>
              <a:t> –normal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I/O 400/350 </a:t>
            </a:r>
          </a:p>
          <a:p>
            <a:pPr marL="457200" lvl="1" indent="0">
              <a:buNone/>
            </a:pPr>
            <a:r>
              <a:rPr lang="en-US" dirty="0" smtClean="0"/>
              <a:t>GI :NPO ,  abdomen soft no guarding </a:t>
            </a:r>
            <a:r>
              <a:rPr lang="en-US" dirty="0"/>
              <a:t>no </a:t>
            </a:r>
            <a:r>
              <a:rPr lang="en-US" dirty="0" smtClean="0"/>
              <a:t>distension</a:t>
            </a:r>
          </a:p>
          <a:p>
            <a:pPr marL="457200" lvl="1" indent="0">
              <a:buNone/>
            </a:pPr>
            <a:r>
              <a:rPr lang="en-US" dirty="0" err="1" smtClean="0"/>
              <a:t>Neuro</a:t>
            </a:r>
            <a:r>
              <a:rPr lang="en-US" dirty="0" smtClean="0"/>
              <a:t>: good consciousness , on </a:t>
            </a:r>
            <a:r>
              <a:rPr lang="en-US" dirty="0" err="1" smtClean="0"/>
              <a:t>dilantin</a:t>
            </a:r>
            <a:r>
              <a:rPr lang="en-US" dirty="0" smtClean="0"/>
              <a:t> 100 mg iv q 8 </a:t>
            </a:r>
            <a:r>
              <a:rPr lang="en-US" dirty="0" err="1" smtClean="0"/>
              <a:t>hr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Respiratory : off ETT no dyspnea </a:t>
            </a:r>
          </a:p>
          <a:p>
            <a:pPr marL="457200" lvl="1" indent="0">
              <a:buNone/>
            </a:pPr>
            <a:r>
              <a:rPr lang="en-US" dirty="0" smtClean="0"/>
              <a:t>Endocrine : </a:t>
            </a:r>
            <a:r>
              <a:rPr lang="en-US" dirty="0" err="1"/>
              <a:t>D</a:t>
            </a:r>
            <a:r>
              <a:rPr lang="en-US" dirty="0" err="1" smtClean="0"/>
              <a:t>tx</a:t>
            </a:r>
            <a:r>
              <a:rPr lang="en-US" dirty="0" smtClean="0"/>
              <a:t> q 6 </a:t>
            </a:r>
            <a:r>
              <a:rPr lang="en-US" dirty="0" err="1" smtClean="0"/>
              <a:t>hr</a:t>
            </a:r>
            <a:r>
              <a:rPr lang="en-US" dirty="0" smtClean="0"/>
              <a:t> keep 80-180 mg%</a:t>
            </a:r>
          </a:p>
          <a:p>
            <a:pPr marL="457200" lvl="1" indent="0">
              <a:buNone/>
            </a:pPr>
            <a:r>
              <a:rPr lang="en-US" dirty="0" smtClean="0"/>
              <a:t>Pain : fentanyl 50 mcg iv </a:t>
            </a:r>
            <a:r>
              <a:rPr lang="en-US" dirty="0" err="1" smtClean="0"/>
              <a:t>prn</a:t>
            </a:r>
            <a:r>
              <a:rPr lang="en-US" dirty="0" smtClean="0"/>
              <a:t> q 4 </a:t>
            </a:r>
            <a:r>
              <a:rPr lang="en-US" dirty="0" err="1" smtClean="0"/>
              <a:t>hr</a:t>
            </a:r>
            <a:endParaRPr 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00808"/>
            <a:ext cx="1857249" cy="122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307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15" y="0"/>
            <a:ext cx="919621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722" y="4666213"/>
            <a:ext cx="3275856" cy="221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475"/>
            <a:ext cx="3011427" cy="252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7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 1  </a:t>
            </a:r>
            <a:br>
              <a:rPr lang="en-US" b="1" dirty="0" smtClean="0"/>
            </a:br>
            <a:r>
              <a:rPr lang="en-US" b="1" dirty="0" smtClean="0"/>
              <a:t>physical  exam &amp; investigation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13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" y="-7818"/>
            <a:ext cx="9138954" cy="686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5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th-TH" b="1" smtClean="0"/>
              <a:t>Physical examination</a:t>
            </a:r>
            <a:endParaRPr lang="th-TH" altLang="th-TH" b="1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th-TH" dirty="0" smtClean="0"/>
              <a:t>	</a:t>
            </a:r>
            <a:r>
              <a:rPr lang="en-US" altLang="th-TH" b="1" dirty="0" smtClean="0"/>
              <a:t>Vital signs 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th-TH" b="1" dirty="0"/>
              <a:t> </a:t>
            </a:r>
            <a:r>
              <a:rPr lang="en-US" altLang="th-TH" b="1" dirty="0" smtClean="0"/>
              <a:t>   BP 138/81 mmHg     PR 76 </a:t>
            </a:r>
            <a:r>
              <a:rPr lang="en-US" altLang="th-TH" b="1" dirty="0" err="1" smtClean="0"/>
              <a:t>bpm</a:t>
            </a:r>
            <a:r>
              <a:rPr lang="en-US" altLang="th-TH" b="1" dirty="0" smtClean="0"/>
              <a:t> 	</a:t>
            </a:r>
          </a:p>
          <a:p>
            <a:pPr eaLnBrk="1" hangingPunct="1">
              <a:buFont typeface="Arial" pitchFamily="34" charset="0"/>
              <a:buNone/>
            </a:pPr>
            <a:r>
              <a:rPr lang="en-US" altLang="th-TH" b="1" dirty="0" smtClean="0"/>
              <a:t>	Tempt 37.0 °C 	RR 16 breaths /min</a:t>
            </a:r>
          </a:p>
          <a:p>
            <a:pPr eaLnBrk="1" hangingPunct="1"/>
            <a:r>
              <a:rPr lang="en-US" altLang="th-TH" b="1" dirty="0" smtClean="0">
                <a:cs typeface="Tahoma" pitchFamily="34" charset="0"/>
              </a:rPr>
              <a:t>GA</a:t>
            </a:r>
            <a:r>
              <a:rPr lang="en-US" altLang="th-TH" dirty="0" smtClean="0">
                <a:cs typeface="Tahoma" pitchFamily="34" charset="0"/>
              </a:rPr>
              <a:t> : drowsiness</a:t>
            </a:r>
          </a:p>
          <a:p>
            <a:pPr marL="0" indent="0" eaLnBrk="1" hangingPunct="1">
              <a:buNone/>
            </a:pPr>
            <a:r>
              <a:rPr lang="en-US" altLang="th-TH" dirty="0" smtClean="0">
                <a:cs typeface="Tahoma" pitchFamily="34" charset="0"/>
              </a:rPr>
              <a:t>	BW 75 kg, Height 173 cm (BMI 25.0 kg/m</a:t>
            </a:r>
            <a:r>
              <a:rPr lang="en-US" altLang="th-TH" baseline="30000" dirty="0" smtClean="0">
                <a:cs typeface="Tahoma" pitchFamily="34" charset="0"/>
              </a:rPr>
              <a:t>2</a:t>
            </a:r>
            <a:r>
              <a:rPr lang="en-US" altLang="th-TH" dirty="0" smtClean="0">
                <a:cs typeface="Tahoma" pitchFamily="34" charset="0"/>
              </a:rPr>
              <a:t>)</a:t>
            </a:r>
          </a:p>
          <a:p>
            <a:pPr eaLnBrk="1" hangingPunct="1"/>
            <a:endParaRPr lang="en-US" altLang="th-TH" b="1" dirty="0" smtClean="0"/>
          </a:p>
          <a:p>
            <a:pPr eaLnBrk="1" hangingPunct="1"/>
            <a:endParaRPr lang="th-TH" altLang="th-TH" b="1" dirty="0" smtClean="0"/>
          </a:p>
        </p:txBody>
      </p:sp>
    </p:spTree>
    <p:extLst>
      <p:ext uri="{BB962C8B-B14F-4D97-AF65-F5344CB8AC3E}">
        <p14:creationId xmlns:p14="http://schemas.microsoft.com/office/powerpoint/2010/main" val="727483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38314</TotalTime>
  <Words>2163</Words>
  <Application>Microsoft Office PowerPoint</Application>
  <PresentationFormat>นำเสนอทางหน้าจอ (4:3)</PresentationFormat>
  <Paragraphs>497</Paragraphs>
  <Slides>80</Slides>
  <Notes>15</Notes>
  <HiddenSlides>16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80</vt:i4>
      </vt:variant>
    </vt:vector>
  </HeadingPairs>
  <TitlesOfParts>
    <vt:vector size="82" baseType="lpstr">
      <vt:lpstr>ชุดรูปแบบของ Office</vt:lpstr>
      <vt:lpstr>Image</vt:lpstr>
      <vt:lpstr>Interesting case </vt:lpstr>
      <vt:lpstr>Case 50 years-old male </vt:lpstr>
      <vt:lpstr>งานนำเสนอ PowerPoint</vt:lpstr>
      <vt:lpstr>R 1   ซักประวัติเพิ่มเติม</vt:lpstr>
      <vt:lpstr>งานนำเสนอ PowerPoint</vt:lpstr>
      <vt:lpstr>งานนำเสนอ PowerPoint</vt:lpstr>
      <vt:lpstr>Current medication</vt:lpstr>
      <vt:lpstr>R 1   physical  exam &amp; investigation</vt:lpstr>
      <vt:lpstr>Physical examination</vt:lpstr>
      <vt:lpstr>Physical examination</vt:lpstr>
      <vt:lpstr>Physical examination</vt:lpstr>
      <vt:lpstr>Physical Examination</vt:lpstr>
      <vt:lpstr>งานนำเสนอ PowerPoint</vt:lpstr>
      <vt:lpstr> Investigation </vt:lpstr>
      <vt:lpstr>งานนำเสนอ PowerPoint</vt:lpstr>
      <vt:lpstr>งานนำเสนอ PowerPoint</vt:lpstr>
      <vt:lpstr>Investigation</vt:lpstr>
      <vt:lpstr>งานนำเสนอ PowerPoint</vt:lpstr>
      <vt:lpstr>CXR</vt:lpstr>
      <vt:lpstr>CXR</vt:lpstr>
      <vt:lpstr>CT brain</vt:lpstr>
      <vt:lpstr>CT brain</vt:lpstr>
      <vt:lpstr>Echocardiography</vt:lpstr>
      <vt:lpstr>R1  problem lists &amp; ASA clssification</vt:lpstr>
      <vt:lpstr>งานนำเสนอ PowerPoint</vt:lpstr>
      <vt:lpstr>Problem lists</vt:lpstr>
      <vt:lpstr>ASA Classification</vt:lpstr>
      <vt:lpstr>R2  preoperative evaluation &amp; prepraration</vt:lpstr>
      <vt:lpstr>Preoperative evaluation&amp;prepraration </vt:lpstr>
      <vt:lpstr>Acute ischemic stroke c IICP</vt:lpstr>
      <vt:lpstr>NIHSS</vt:lpstr>
      <vt:lpstr>งานนำเสนอ PowerPoint</vt:lpstr>
      <vt:lpstr>NIHSS and Outcome Prediction</vt:lpstr>
      <vt:lpstr>Determining the Location</vt:lpstr>
      <vt:lpstr>Cortical Signs</vt:lpstr>
      <vt:lpstr>Large Vessel Stroke Syndromes</vt:lpstr>
      <vt:lpstr>Aphasia</vt:lpstr>
      <vt:lpstr>Neurological examination </vt:lpstr>
      <vt:lpstr>Neurological examination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Severe MR s/p MV repair</vt:lpstr>
      <vt:lpstr>งานนำเสนอ PowerPoint</vt:lpstr>
      <vt:lpstr>Severe MR s/p MV repair</vt:lpstr>
      <vt:lpstr>Severe MR s/p MV repair</vt:lpstr>
      <vt:lpstr>Echocardiography</vt:lpstr>
      <vt:lpstr>IE prophylaxis</vt:lpstr>
      <vt:lpstr>IE prophylaxis</vt:lpstr>
      <vt:lpstr>งานนำเสนอ PowerPoint</vt:lpstr>
      <vt:lpstr>งานนำเสนอ PowerPoint</vt:lpstr>
      <vt:lpstr>Preparations</vt:lpstr>
      <vt:lpstr>งานนำเสนอ PowerPoint</vt:lpstr>
      <vt:lpstr>Choice of anesthesia</vt:lpstr>
      <vt:lpstr>Effect of anesthetic drugs </vt:lpstr>
      <vt:lpstr>งานนำเสนอ PowerPoint</vt:lpstr>
      <vt:lpstr>งานนำเสนอ PowerPoint</vt:lpstr>
      <vt:lpstr>R3  anesthetic considerations</vt:lpstr>
      <vt:lpstr>Anesthetic consideration </vt:lpstr>
      <vt:lpstr>Intraoperative Management</vt:lpstr>
      <vt:lpstr>Intraoperative Management</vt:lpstr>
      <vt:lpstr>     </vt:lpstr>
      <vt:lpstr>BP-AIS Relationship</vt:lpstr>
      <vt:lpstr>งานนำเสนอ PowerPoint</vt:lpstr>
      <vt:lpstr>Save the Penumbra!!</vt:lpstr>
      <vt:lpstr>Intraoperative Management</vt:lpstr>
      <vt:lpstr>Intraoperative Management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Post operative(day1)</vt:lpstr>
      <vt:lpstr>Post operative(day2)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Interesting case</dc:title>
  <dc:creator>user</dc:creator>
  <cp:lastModifiedBy>user</cp:lastModifiedBy>
  <cp:revision>391</cp:revision>
  <cp:lastPrinted>2016-07-26T18:00:41Z</cp:lastPrinted>
  <dcterms:created xsi:type="dcterms:W3CDTF">2015-11-21T14:56:38Z</dcterms:created>
  <dcterms:modified xsi:type="dcterms:W3CDTF">2017-12-05T15:45:36Z</dcterms:modified>
</cp:coreProperties>
</file>